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338" r:id="rId16"/>
    <p:sldId id="333" r:id="rId17"/>
    <p:sldId id="340" r:id="rId18"/>
    <p:sldId id="339" r:id="rId19"/>
    <p:sldId id="265" r:id="rId20"/>
    <p:sldId id="276" r:id="rId21"/>
    <p:sldId id="303" r:id="rId22"/>
    <p:sldId id="293"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E4FF"/>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4"/>
    <p:restoredTop sz="85183"/>
  </p:normalViewPr>
  <p:slideViewPr>
    <p:cSldViewPr snapToGrid="0" snapToObjects="1">
      <p:cViewPr>
        <p:scale>
          <a:sx n="76" d="100"/>
          <a:sy n="76" d="100"/>
        </p:scale>
        <p:origin x="1776" y="8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88659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22085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820545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406714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70272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21870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475417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88150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766979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245863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Emilia Millan Zaragoza</a:t>
            </a:r>
          </a:p>
          <a:p>
            <a:r>
              <a:rPr lang="en-US" dirty="0">
                <a:solidFill>
                  <a:schemeClr val="bg2"/>
                </a:solidFill>
                <a:latin typeface="Abadi" panose="020B0604020104020204" pitchFamily="34" charset="0"/>
                <a:ea typeface="SF Pro" pitchFamily="2" charset="0"/>
                <a:cs typeface="SF Pro" pitchFamily="2" charset="0"/>
              </a:rPr>
              <a:t>January 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the earth&#10;&#10;Description automatically generated">
            <a:extLst>
              <a:ext uri="{FF2B5EF4-FFF2-40B4-BE49-F238E27FC236}">
                <a16:creationId xmlns:a16="http://schemas.microsoft.com/office/drawing/2014/main" id="{FBC29745-156B-C4CB-9E52-F700F4293C5F}"/>
              </a:ext>
            </a:extLst>
          </p:cNvPr>
          <p:cNvPicPr>
            <a:picLocks noChangeAspect="1"/>
          </p:cNvPicPr>
          <p:nvPr/>
        </p:nvPicPr>
        <p:blipFill>
          <a:blip r:embed="rId3"/>
          <a:stretch>
            <a:fillRect/>
          </a:stretch>
        </p:blipFill>
        <p:spPr>
          <a:xfrm>
            <a:off x="10541451" y="176894"/>
            <a:ext cx="1488320" cy="1152470"/>
          </a:xfrm>
          <a:prstGeom prst="rect">
            <a:avLst/>
          </a:prstGeom>
        </p:spPr>
      </p:pic>
      <p:sp>
        <p:nvSpPr>
          <p:cNvPr id="6" name="TextBox 5">
            <a:extLst>
              <a:ext uri="{FF2B5EF4-FFF2-40B4-BE49-F238E27FC236}">
                <a16:creationId xmlns:a16="http://schemas.microsoft.com/office/drawing/2014/main" id="{EF2D36A4-7F1F-6BAD-1F89-CF2E19A450ED}"/>
              </a:ext>
            </a:extLst>
          </p:cNvPr>
          <p:cNvSpPr txBox="1"/>
          <p:nvPr/>
        </p:nvSpPr>
        <p:spPr>
          <a:xfrm>
            <a:off x="561668" y="5780880"/>
            <a:ext cx="2915561" cy="646331"/>
          </a:xfrm>
          <a:prstGeom prst="rect">
            <a:avLst/>
          </a:prstGeom>
          <a:noFill/>
        </p:spPr>
        <p:txBody>
          <a:bodyPr wrap="square" rtlCol="0">
            <a:spAutoFit/>
          </a:bodyPr>
          <a:lstStyle/>
          <a:p>
            <a:r>
              <a:rPr lang="en-MX" dirty="0"/>
              <a:t>Notebook:</a:t>
            </a:r>
          </a:p>
          <a:p>
            <a:r>
              <a:rPr lang="en-US" dirty="0"/>
              <a:t>D</a:t>
            </a:r>
            <a:r>
              <a:rPr lang="en-MX" dirty="0"/>
              <a:t>ata wrangling</a:t>
            </a:r>
          </a:p>
        </p:txBody>
      </p:sp>
      <p:sp>
        <p:nvSpPr>
          <p:cNvPr id="7" name="Rounded Rectangle 6">
            <a:extLst>
              <a:ext uri="{FF2B5EF4-FFF2-40B4-BE49-F238E27FC236}">
                <a16:creationId xmlns:a16="http://schemas.microsoft.com/office/drawing/2014/main" id="{23C3C728-ADB8-24C0-8404-E60A4FB46ACA}"/>
              </a:ext>
            </a:extLst>
          </p:cNvPr>
          <p:cNvSpPr/>
          <p:nvPr/>
        </p:nvSpPr>
        <p:spPr>
          <a:xfrm>
            <a:off x="582199" y="1410461"/>
            <a:ext cx="11027601" cy="381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Data Wrangling is the process of cleaning and unifying messy and complex data sets for easy access and Exploratory Data Analysis (EDA). </a:t>
            </a:r>
            <a:endParaRPr lang="en-US" sz="1400" dirty="0">
              <a:solidFill>
                <a:schemeClr val="bg1"/>
              </a:solidFill>
              <a:effectLst/>
            </a:endParaRPr>
          </a:p>
        </p:txBody>
      </p:sp>
      <p:sp>
        <p:nvSpPr>
          <p:cNvPr id="9" name="Rounded Rectangle 8">
            <a:extLst>
              <a:ext uri="{FF2B5EF4-FFF2-40B4-BE49-F238E27FC236}">
                <a16:creationId xmlns:a16="http://schemas.microsoft.com/office/drawing/2014/main" id="{C60306E0-02A7-27FA-7404-764F31B9222C}"/>
              </a:ext>
            </a:extLst>
          </p:cNvPr>
          <p:cNvSpPr/>
          <p:nvPr/>
        </p:nvSpPr>
        <p:spPr>
          <a:xfrm>
            <a:off x="177683" y="1906029"/>
            <a:ext cx="5005470" cy="85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First step is to calculate the number of launches on each site, then calculate the number and occurrence of mission outcome per orbit type. </a:t>
            </a:r>
          </a:p>
        </p:txBody>
      </p:sp>
      <p:sp>
        <p:nvSpPr>
          <p:cNvPr id="10" name="Rounded Rectangle 9">
            <a:extLst>
              <a:ext uri="{FF2B5EF4-FFF2-40B4-BE49-F238E27FC236}">
                <a16:creationId xmlns:a16="http://schemas.microsoft.com/office/drawing/2014/main" id="{21BF1E79-C1BD-32A5-3130-A4F7FC0BC960}"/>
              </a:ext>
            </a:extLst>
          </p:cNvPr>
          <p:cNvSpPr/>
          <p:nvPr/>
        </p:nvSpPr>
        <p:spPr>
          <a:xfrm>
            <a:off x="5465617" y="1859073"/>
            <a:ext cx="5928051" cy="935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Then we create a landing outcome label from the outcome column. This will facilitate further analysis, visualization, and ML. Lastly, we will export the result to a CSV. </a:t>
            </a:r>
          </a:p>
        </p:txBody>
      </p:sp>
      <p:pic>
        <p:nvPicPr>
          <p:cNvPr id="12" name="Picture 11" descr="A screenshot of a computer code&#10;&#10;Description automatically generated">
            <a:extLst>
              <a:ext uri="{FF2B5EF4-FFF2-40B4-BE49-F238E27FC236}">
                <a16:creationId xmlns:a16="http://schemas.microsoft.com/office/drawing/2014/main" id="{6909BB46-3D35-B520-C866-6C41B7C8C9AB}"/>
              </a:ext>
            </a:extLst>
          </p:cNvPr>
          <p:cNvPicPr>
            <a:picLocks noChangeAspect="1"/>
          </p:cNvPicPr>
          <p:nvPr/>
        </p:nvPicPr>
        <p:blipFill>
          <a:blip r:embed="rId4"/>
          <a:stretch>
            <a:fillRect/>
          </a:stretch>
        </p:blipFill>
        <p:spPr>
          <a:xfrm>
            <a:off x="770011" y="2870445"/>
            <a:ext cx="3997975" cy="272759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09E39881-5883-B1B4-FACF-D6015309D31B}"/>
              </a:ext>
            </a:extLst>
          </p:cNvPr>
          <p:cNvPicPr>
            <a:picLocks noChangeAspect="1"/>
          </p:cNvPicPr>
          <p:nvPr/>
        </p:nvPicPr>
        <p:blipFill>
          <a:blip r:embed="rId5"/>
          <a:stretch>
            <a:fillRect/>
          </a:stretch>
        </p:blipFill>
        <p:spPr>
          <a:xfrm>
            <a:off x="5923739" y="2926089"/>
            <a:ext cx="4741200" cy="2671947"/>
          </a:xfrm>
          <a:prstGeom prst="rect">
            <a:avLst/>
          </a:prstGeom>
        </p:spPr>
      </p:pic>
      <p:pic>
        <p:nvPicPr>
          <p:cNvPr id="16" name="Picture 15" descr="A close up of a sign&#10;&#10;Description automatically generated">
            <a:extLst>
              <a:ext uri="{FF2B5EF4-FFF2-40B4-BE49-F238E27FC236}">
                <a16:creationId xmlns:a16="http://schemas.microsoft.com/office/drawing/2014/main" id="{94C8FAC3-5F33-E46A-008F-C633C438ADC6}"/>
              </a:ext>
            </a:extLst>
          </p:cNvPr>
          <p:cNvPicPr>
            <a:picLocks noChangeAspect="1"/>
          </p:cNvPicPr>
          <p:nvPr/>
        </p:nvPicPr>
        <p:blipFill>
          <a:blip r:embed="rId6"/>
          <a:stretch>
            <a:fillRect/>
          </a:stretch>
        </p:blipFill>
        <p:spPr>
          <a:xfrm>
            <a:off x="6635578" y="5683286"/>
            <a:ext cx="3317522" cy="42075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Rounded Rectangle 6">
            <a:extLst>
              <a:ext uri="{FF2B5EF4-FFF2-40B4-BE49-F238E27FC236}">
                <a16:creationId xmlns:a16="http://schemas.microsoft.com/office/drawing/2014/main" id="{DFEB3866-F7AE-8294-C4B6-F780D24A6F7A}"/>
              </a:ext>
            </a:extLst>
          </p:cNvPr>
          <p:cNvSpPr/>
          <p:nvPr/>
        </p:nvSpPr>
        <p:spPr>
          <a:xfrm>
            <a:off x="561668" y="1367669"/>
            <a:ext cx="8289955"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We first started by using scatter graph to find the relationship between the attributes such as between: </a:t>
            </a:r>
          </a:p>
        </p:txBody>
      </p:sp>
      <p:sp>
        <p:nvSpPr>
          <p:cNvPr id="11" name="TextBox 10">
            <a:extLst>
              <a:ext uri="{FF2B5EF4-FFF2-40B4-BE49-F238E27FC236}">
                <a16:creationId xmlns:a16="http://schemas.microsoft.com/office/drawing/2014/main" id="{EECDE4E2-FAEB-A992-819B-8EB1A11311C2}"/>
              </a:ext>
            </a:extLst>
          </p:cNvPr>
          <p:cNvSpPr txBox="1"/>
          <p:nvPr/>
        </p:nvSpPr>
        <p:spPr>
          <a:xfrm>
            <a:off x="561668" y="5780880"/>
            <a:ext cx="2915561" cy="923330"/>
          </a:xfrm>
          <a:prstGeom prst="rect">
            <a:avLst/>
          </a:prstGeom>
          <a:noFill/>
        </p:spPr>
        <p:txBody>
          <a:bodyPr wrap="square" rtlCol="0">
            <a:spAutoFit/>
          </a:bodyPr>
          <a:lstStyle/>
          <a:p>
            <a:r>
              <a:rPr lang="en-MX" dirty="0"/>
              <a:t>Notebook:</a:t>
            </a:r>
          </a:p>
          <a:p>
            <a:r>
              <a:rPr lang="en-US" dirty="0"/>
              <a:t>D</a:t>
            </a:r>
            <a:r>
              <a:rPr lang="en-MX" dirty="0"/>
              <a:t>ata vis</a:t>
            </a:r>
          </a:p>
          <a:p>
            <a:endParaRPr lang="en-MX" dirty="0"/>
          </a:p>
        </p:txBody>
      </p:sp>
      <p:pic>
        <p:nvPicPr>
          <p:cNvPr id="13" name="Picture 12" descr="A graph of flight number&#10;&#10;Description automatically generated">
            <a:extLst>
              <a:ext uri="{FF2B5EF4-FFF2-40B4-BE49-F238E27FC236}">
                <a16:creationId xmlns:a16="http://schemas.microsoft.com/office/drawing/2014/main" id="{D172A8B8-1528-051C-F7A6-623AAD4248CC}"/>
              </a:ext>
            </a:extLst>
          </p:cNvPr>
          <p:cNvPicPr>
            <a:picLocks noChangeAspect="1"/>
          </p:cNvPicPr>
          <p:nvPr/>
        </p:nvPicPr>
        <p:blipFill>
          <a:blip r:embed="rId3"/>
          <a:stretch>
            <a:fillRect/>
          </a:stretch>
        </p:blipFill>
        <p:spPr>
          <a:xfrm>
            <a:off x="3183811" y="1837600"/>
            <a:ext cx="7772400" cy="1522515"/>
          </a:xfrm>
          <a:prstGeom prst="rect">
            <a:avLst/>
          </a:prstGeom>
        </p:spPr>
      </p:pic>
      <p:sp>
        <p:nvSpPr>
          <p:cNvPr id="16" name="Rounded Rectangle 15">
            <a:extLst>
              <a:ext uri="{FF2B5EF4-FFF2-40B4-BE49-F238E27FC236}">
                <a16:creationId xmlns:a16="http://schemas.microsoft.com/office/drawing/2014/main" id="{940A7E7C-09C6-0E64-3A01-79FCBA66C30C}"/>
              </a:ext>
            </a:extLst>
          </p:cNvPr>
          <p:cNvSpPr/>
          <p:nvPr/>
        </p:nvSpPr>
        <p:spPr>
          <a:xfrm>
            <a:off x="561668" y="1818409"/>
            <a:ext cx="2465737"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Pay load and Flight Number. </a:t>
            </a:r>
          </a:p>
        </p:txBody>
      </p:sp>
      <p:sp>
        <p:nvSpPr>
          <p:cNvPr id="17" name="Rounded Rectangle 16">
            <a:extLst>
              <a:ext uri="{FF2B5EF4-FFF2-40B4-BE49-F238E27FC236}">
                <a16:creationId xmlns:a16="http://schemas.microsoft.com/office/drawing/2014/main" id="{BF03E39D-453A-4783-6903-7A1D69ADAC11}"/>
              </a:ext>
            </a:extLst>
          </p:cNvPr>
          <p:cNvSpPr/>
          <p:nvPr/>
        </p:nvSpPr>
        <p:spPr>
          <a:xfrm>
            <a:off x="561667" y="3502288"/>
            <a:ext cx="2465737" cy="5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Flight Number and Launch Site</a:t>
            </a:r>
          </a:p>
        </p:txBody>
      </p:sp>
      <p:pic>
        <p:nvPicPr>
          <p:cNvPr id="19" name="Picture 18" descr="A graph of flight number&#10;&#10;Description automatically generated">
            <a:extLst>
              <a:ext uri="{FF2B5EF4-FFF2-40B4-BE49-F238E27FC236}">
                <a16:creationId xmlns:a16="http://schemas.microsoft.com/office/drawing/2014/main" id="{7D44B595-8081-FABF-6690-B2A2B064C2A2}"/>
              </a:ext>
            </a:extLst>
          </p:cNvPr>
          <p:cNvPicPr>
            <a:picLocks noChangeAspect="1"/>
          </p:cNvPicPr>
          <p:nvPr/>
        </p:nvPicPr>
        <p:blipFill>
          <a:blip r:embed="rId4"/>
          <a:stretch>
            <a:fillRect/>
          </a:stretch>
        </p:blipFill>
        <p:spPr>
          <a:xfrm>
            <a:off x="3183811" y="3429000"/>
            <a:ext cx="6042453" cy="327828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2E4FF">
            <a:alpha val="24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Rounded Rectangle 6">
            <a:extLst>
              <a:ext uri="{FF2B5EF4-FFF2-40B4-BE49-F238E27FC236}">
                <a16:creationId xmlns:a16="http://schemas.microsoft.com/office/drawing/2014/main" id="{DFEB3866-F7AE-8294-C4B6-F780D24A6F7A}"/>
              </a:ext>
            </a:extLst>
          </p:cNvPr>
          <p:cNvSpPr/>
          <p:nvPr/>
        </p:nvSpPr>
        <p:spPr>
          <a:xfrm>
            <a:off x="561668" y="1367669"/>
            <a:ext cx="8289955"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We first started by using scatter graph to find the relationship between the attributes such as between: </a:t>
            </a:r>
          </a:p>
        </p:txBody>
      </p:sp>
      <p:sp>
        <p:nvSpPr>
          <p:cNvPr id="11" name="TextBox 10">
            <a:extLst>
              <a:ext uri="{FF2B5EF4-FFF2-40B4-BE49-F238E27FC236}">
                <a16:creationId xmlns:a16="http://schemas.microsoft.com/office/drawing/2014/main" id="{EECDE4E2-FAEB-A992-819B-8EB1A11311C2}"/>
              </a:ext>
            </a:extLst>
          </p:cNvPr>
          <p:cNvSpPr txBox="1"/>
          <p:nvPr/>
        </p:nvSpPr>
        <p:spPr>
          <a:xfrm>
            <a:off x="561668" y="5780880"/>
            <a:ext cx="2915561" cy="923330"/>
          </a:xfrm>
          <a:prstGeom prst="rect">
            <a:avLst/>
          </a:prstGeom>
          <a:noFill/>
        </p:spPr>
        <p:txBody>
          <a:bodyPr wrap="square" rtlCol="0">
            <a:spAutoFit/>
          </a:bodyPr>
          <a:lstStyle/>
          <a:p>
            <a:r>
              <a:rPr lang="en-MX" dirty="0"/>
              <a:t>Notebook:</a:t>
            </a:r>
          </a:p>
          <a:p>
            <a:r>
              <a:rPr lang="en-US" dirty="0"/>
              <a:t>D</a:t>
            </a:r>
            <a:r>
              <a:rPr lang="en-MX" dirty="0"/>
              <a:t>ata vis</a:t>
            </a:r>
          </a:p>
          <a:p>
            <a:endParaRPr lang="en-MX" dirty="0"/>
          </a:p>
        </p:txBody>
      </p:sp>
      <p:sp>
        <p:nvSpPr>
          <p:cNvPr id="16" name="Rounded Rectangle 15">
            <a:extLst>
              <a:ext uri="{FF2B5EF4-FFF2-40B4-BE49-F238E27FC236}">
                <a16:creationId xmlns:a16="http://schemas.microsoft.com/office/drawing/2014/main" id="{940A7E7C-09C6-0E64-3A01-79FCBA66C30C}"/>
              </a:ext>
            </a:extLst>
          </p:cNvPr>
          <p:cNvSpPr/>
          <p:nvPr/>
        </p:nvSpPr>
        <p:spPr>
          <a:xfrm>
            <a:off x="561667" y="1917131"/>
            <a:ext cx="2465737"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Pay load and Launch Site</a:t>
            </a:r>
          </a:p>
        </p:txBody>
      </p:sp>
      <p:sp>
        <p:nvSpPr>
          <p:cNvPr id="17" name="Rounded Rectangle 16">
            <a:extLst>
              <a:ext uri="{FF2B5EF4-FFF2-40B4-BE49-F238E27FC236}">
                <a16:creationId xmlns:a16="http://schemas.microsoft.com/office/drawing/2014/main" id="{BF03E39D-453A-4783-6903-7A1D69ADAC11}"/>
              </a:ext>
            </a:extLst>
          </p:cNvPr>
          <p:cNvSpPr/>
          <p:nvPr/>
        </p:nvSpPr>
        <p:spPr>
          <a:xfrm>
            <a:off x="6224322" y="1917132"/>
            <a:ext cx="2746684" cy="41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Flight Number and Orbit Type</a:t>
            </a:r>
          </a:p>
        </p:txBody>
      </p:sp>
      <p:cxnSp>
        <p:nvCxnSpPr>
          <p:cNvPr id="5" name="Straight Connector 4">
            <a:extLst>
              <a:ext uri="{FF2B5EF4-FFF2-40B4-BE49-F238E27FC236}">
                <a16:creationId xmlns:a16="http://schemas.microsoft.com/office/drawing/2014/main" id="{22B14CB4-0B65-6FE4-D8E7-B21759B1DD8D}"/>
              </a:ext>
            </a:extLst>
          </p:cNvPr>
          <p:cNvCxnSpPr/>
          <p:nvPr/>
        </p:nvCxnSpPr>
        <p:spPr>
          <a:xfrm>
            <a:off x="561667" y="1087699"/>
            <a:ext cx="104976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descr="A graph with blue and orange dots&#10;&#10;Description automatically generated">
            <a:extLst>
              <a:ext uri="{FF2B5EF4-FFF2-40B4-BE49-F238E27FC236}">
                <a16:creationId xmlns:a16="http://schemas.microsoft.com/office/drawing/2014/main" id="{9072E57A-2E6F-4526-E2E7-479B432C5F3D}"/>
              </a:ext>
            </a:extLst>
          </p:cNvPr>
          <p:cNvPicPr>
            <a:picLocks noChangeAspect="1"/>
          </p:cNvPicPr>
          <p:nvPr/>
        </p:nvPicPr>
        <p:blipFill>
          <a:blip r:embed="rId2"/>
          <a:stretch>
            <a:fillRect/>
          </a:stretch>
        </p:blipFill>
        <p:spPr>
          <a:xfrm>
            <a:off x="6224320" y="2466592"/>
            <a:ext cx="4992993" cy="2853969"/>
          </a:xfrm>
          <a:prstGeom prst="rect">
            <a:avLst/>
          </a:prstGeom>
        </p:spPr>
      </p:pic>
      <p:pic>
        <p:nvPicPr>
          <p:cNvPr id="12" name="Picture 11" descr="A graph showing a load mass&#10;&#10;Description automatically generated">
            <a:extLst>
              <a:ext uri="{FF2B5EF4-FFF2-40B4-BE49-F238E27FC236}">
                <a16:creationId xmlns:a16="http://schemas.microsoft.com/office/drawing/2014/main" id="{74D8A0F3-5E8F-23B1-6A7B-6B51AA814028}"/>
              </a:ext>
            </a:extLst>
          </p:cNvPr>
          <p:cNvPicPr>
            <a:picLocks noChangeAspect="1"/>
          </p:cNvPicPr>
          <p:nvPr/>
        </p:nvPicPr>
        <p:blipFill>
          <a:blip r:embed="rId3"/>
          <a:stretch>
            <a:fillRect/>
          </a:stretch>
        </p:blipFill>
        <p:spPr>
          <a:xfrm>
            <a:off x="544265" y="2466593"/>
            <a:ext cx="5266217" cy="2853987"/>
          </a:xfrm>
          <a:prstGeom prst="rect">
            <a:avLst/>
          </a:prstGeom>
        </p:spPr>
      </p:pic>
    </p:spTree>
    <p:extLst>
      <p:ext uri="{BB962C8B-B14F-4D97-AF65-F5344CB8AC3E}">
        <p14:creationId xmlns:p14="http://schemas.microsoft.com/office/powerpoint/2010/main" val="403252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2E4FF">
            <a:alpha val="24113"/>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Rounded Rectangle 7">
            <a:extLst>
              <a:ext uri="{FF2B5EF4-FFF2-40B4-BE49-F238E27FC236}">
                <a16:creationId xmlns:a16="http://schemas.microsoft.com/office/drawing/2014/main" id="{86D9EFAB-BACA-6DBF-BBAF-561A0ADF2DC9}"/>
              </a:ext>
            </a:extLst>
          </p:cNvPr>
          <p:cNvSpPr/>
          <p:nvPr/>
        </p:nvSpPr>
        <p:spPr>
          <a:xfrm>
            <a:off x="6451504" y="3811582"/>
            <a:ext cx="5005470" cy="79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Once a pattern is determined from the graphs. It’s very easy to see which factors affecting the most to the success of the landing outcomes.</a:t>
            </a:r>
            <a:endParaRPr lang="en-US" sz="1400" dirty="0">
              <a:solidFill>
                <a:schemeClr val="bg1"/>
              </a:solidFill>
              <a:effectLst/>
              <a:latin typeface="Abadi" panose="020B0604020104020204" pitchFamily="34" charset="0"/>
            </a:endParaRPr>
          </a:p>
        </p:txBody>
      </p:sp>
      <p:cxnSp>
        <p:nvCxnSpPr>
          <p:cNvPr id="5" name="Straight Connector 4">
            <a:extLst>
              <a:ext uri="{FF2B5EF4-FFF2-40B4-BE49-F238E27FC236}">
                <a16:creationId xmlns:a16="http://schemas.microsoft.com/office/drawing/2014/main" id="{821E8F53-F72F-AB2B-F47D-E4F543757B2C}"/>
              </a:ext>
            </a:extLst>
          </p:cNvPr>
          <p:cNvCxnSpPr/>
          <p:nvPr/>
        </p:nvCxnSpPr>
        <p:spPr>
          <a:xfrm>
            <a:off x="543697" y="1087699"/>
            <a:ext cx="107419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4EFB2C-DFCA-4922-D96A-96FB7259ED57}"/>
              </a:ext>
            </a:extLst>
          </p:cNvPr>
          <p:cNvSpPr txBox="1"/>
          <p:nvPr/>
        </p:nvSpPr>
        <p:spPr>
          <a:xfrm>
            <a:off x="561668" y="5780880"/>
            <a:ext cx="2915561" cy="646331"/>
          </a:xfrm>
          <a:prstGeom prst="rect">
            <a:avLst/>
          </a:prstGeom>
          <a:noFill/>
        </p:spPr>
        <p:txBody>
          <a:bodyPr wrap="square" rtlCol="0">
            <a:spAutoFit/>
          </a:bodyPr>
          <a:lstStyle/>
          <a:p>
            <a:r>
              <a:rPr lang="en-MX" dirty="0"/>
              <a:t>Notebook:</a:t>
            </a:r>
          </a:p>
          <a:p>
            <a:r>
              <a:rPr lang="en-US" dirty="0"/>
              <a:t>D</a:t>
            </a:r>
            <a:r>
              <a:rPr lang="en-MX" dirty="0"/>
              <a:t>ata vis</a:t>
            </a:r>
          </a:p>
        </p:txBody>
      </p:sp>
      <p:sp>
        <p:nvSpPr>
          <p:cNvPr id="10" name="Rounded Rectangle 9">
            <a:extLst>
              <a:ext uri="{FF2B5EF4-FFF2-40B4-BE49-F238E27FC236}">
                <a16:creationId xmlns:a16="http://schemas.microsoft.com/office/drawing/2014/main" id="{B6C53214-8A2F-D11F-060C-3709E2EB4AA2}"/>
              </a:ext>
            </a:extLst>
          </p:cNvPr>
          <p:cNvSpPr/>
          <p:nvPr/>
        </p:nvSpPr>
        <p:spPr>
          <a:xfrm>
            <a:off x="561668" y="1367669"/>
            <a:ext cx="8289955"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We first started by using scatter graph to find the relationship between the attributes such as between: </a:t>
            </a:r>
          </a:p>
        </p:txBody>
      </p:sp>
      <p:sp>
        <p:nvSpPr>
          <p:cNvPr id="11" name="Rounded Rectangle 10">
            <a:extLst>
              <a:ext uri="{FF2B5EF4-FFF2-40B4-BE49-F238E27FC236}">
                <a16:creationId xmlns:a16="http://schemas.microsoft.com/office/drawing/2014/main" id="{3027B8AE-6BCE-50CC-3CD6-1057DDD262CC}"/>
              </a:ext>
            </a:extLst>
          </p:cNvPr>
          <p:cNvSpPr/>
          <p:nvPr/>
        </p:nvSpPr>
        <p:spPr>
          <a:xfrm>
            <a:off x="561667" y="1917131"/>
            <a:ext cx="2465737"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Payload and Orbit Type. </a:t>
            </a:r>
          </a:p>
        </p:txBody>
      </p:sp>
      <p:sp>
        <p:nvSpPr>
          <p:cNvPr id="12" name="Rounded Rectangle 11">
            <a:extLst>
              <a:ext uri="{FF2B5EF4-FFF2-40B4-BE49-F238E27FC236}">
                <a16:creationId xmlns:a16="http://schemas.microsoft.com/office/drawing/2014/main" id="{1BA8D3A6-1B73-4838-E94A-E23B9D3DF332}"/>
              </a:ext>
            </a:extLst>
          </p:cNvPr>
          <p:cNvSpPr/>
          <p:nvPr/>
        </p:nvSpPr>
        <p:spPr>
          <a:xfrm>
            <a:off x="6423594" y="3183305"/>
            <a:ext cx="5061290" cy="41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Scatter plots show dependency of attributes on each other.</a:t>
            </a:r>
            <a:endParaRPr lang="en-US" sz="1400" dirty="0">
              <a:solidFill>
                <a:schemeClr val="bg1"/>
              </a:solidFill>
              <a:effectLst/>
              <a:latin typeface="Abadi" panose="020B0604020104020204" pitchFamily="34" charset="0"/>
            </a:endParaRPr>
          </a:p>
        </p:txBody>
      </p:sp>
      <p:pic>
        <p:nvPicPr>
          <p:cNvPr id="14" name="Picture 13" descr="A graph with numbers and dots&#10;&#10;Description automatically generated">
            <a:extLst>
              <a:ext uri="{FF2B5EF4-FFF2-40B4-BE49-F238E27FC236}">
                <a16:creationId xmlns:a16="http://schemas.microsoft.com/office/drawing/2014/main" id="{0E121AF9-C76C-3EFF-1B85-4334BB8BDF76}"/>
              </a:ext>
            </a:extLst>
          </p:cNvPr>
          <p:cNvPicPr>
            <a:picLocks noChangeAspect="1"/>
          </p:cNvPicPr>
          <p:nvPr/>
        </p:nvPicPr>
        <p:blipFill>
          <a:blip r:embed="rId2"/>
          <a:stretch>
            <a:fillRect/>
          </a:stretch>
        </p:blipFill>
        <p:spPr>
          <a:xfrm>
            <a:off x="490727" y="2536607"/>
            <a:ext cx="5626509" cy="3216084"/>
          </a:xfrm>
          <a:prstGeom prst="rect">
            <a:avLst/>
          </a:prstGeom>
        </p:spPr>
      </p:pic>
    </p:spTree>
    <p:extLst>
      <p:ext uri="{BB962C8B-B14F-4D97-AF65-F5344CB8AC3E}">
        <p14:creationId xmlns:p14="http://schemas.microsoft.com/office/powerpoint/2010/main" val="2647121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2E4FF">
            <a:alpha val="24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cxnSp>
        <p:nvCxnSpPr>
          <p:cNvPr id="5" name="Straight Connector 4">
            <a:extLst>
              <a:ext uri="{FF2B5EF4-FFF2-40B4-BE49-F238E27FC236}">
                <a16:creationId xmlns:a16="http://schemas.microsoft.com/office/drawing/2014/main" id="{821E8F53-F72F-AB2B-F47D-E4F543757B2C}"/>
              </a:ext>
            </a:extLst>
          </p:cNvPr>
          <p:cNvCxnSpPr/>
          <p:nvPr/>
        </p:nvCxnSpPr>
        <p:spPr>
          <a:xfrm>
            <a:off x="543697" y="1087699"/>
            <a:ext cx="107419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4EFB2C-DFCA-4922-D96A-96FB7259ED57}"/>
              </a:ext>
            </a:extLst>
          </p:cNvPr>
          <p:cNvSpPr txBox="1"/>
          <p:nvPr/>
        </p:nvSpPr>
        <p:spPr>
          <a:xfrm>
            <a:off x="543697" y="5996184"/>
            <a:ext cx="2915561" cy="646331"/>
          </a:xfrm>
          <a:prstGeom prst="rect">
            <a:avLst/>
          </a:prstGeom>
          <a:noFill/>
        </p:spPr>
        <p:txBody>
          <a:bodyPr wrap="square" rtlCol="0">
            <a:spAutoFit/>
          </a:bodyPr>
          <a:lstStyle/>
          <a:p>
            <a:r>
              <a:rPr lang="en-MX" dirty="0"/>
              <a:t>Notebook:</a:t>
            </a:r>
          </a:p>
          <a:p>
            <a:r>
              <a:rPr lang="en-US" dirty="0"/>
              <a:t>D</a:t>
            </a:r>
            <a:r>
              <a:rPr lang="en-MX" dirty="0"/>
              <a:t>ata vis</a:t>
            </a:r>
          </a:p>
        </p:txBody>
      </p:sp>
      <p:sp>
        <p:nvSpPr>
          <p:cNvPr id="10" name="Rounded Rectangle 9">
            <a:extLst>
              <a:ext uri="{FF2B5EF4-FFF2-40B4-BE49-F238E27FC236}">
                <a16:creationId xmlns:a16="http://schemas.microsoft.com/office/drawing/2014/main" id="{B6C53214-8A2F-D11F-060C-3709E2EB4AA2}"/>
              </a:ext>
            </a:extLst>
          </p:cNvPr>
          <p:cNvSpPr/>
          <p:nvPr/>
        </p:nvSpPr>
        <p:spPr>
          <a:xfrm>
            <a:off x="450456" y="1209819"/>
            <a:ext cx="7297229" cy="458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Abadi" panose="020B0604020104020204" pitchFamily="34" charset="0"/>
              </a:rPr>
              <a:t>For </a:t>
            </a:r>
            <a:r>
              <a:rPr lang="en-US" sz="1400" dirty="0">
                <a:solidFill>
                  <a:schemeClr val="bg1"/>
                </a:solidFill>
                <a:effectLst/>
                <a:latin typeface="Abadi" panose="020B0604020104020204" pitchFamily="34" charset="0"/>
              </a:rPr>
              <a:t>further visualization analysis we used tools such as bar graph and line plots graph </a:t>
            </a:r>
            <a:endParaRPr lang="en-US" sz="1400" dirty="0">
              <a:solidFill>
                <a:schemeClr val="bg1"/>
              </a:solidFill>
              <a:latin typeface="Abadi" panose="020B0604020104020204" pitchFamily="34" charset="0"/>
            </a:endParaRPr>
          </a:p>
        </p:txBody>
      </p:sp>
      <p:sp>
        <p:nvSpPr>
          <p:cNvPr id="2" name="Rounded Rectangle 1">
            <a:extLst>
              <a:ext uri="{FF2B5EF4-FFF2-40B4-BE49-F238E27FC236}">
                <a16:creationId xmlns:a16="http://schemas.microsoft.com/office/drawing/2014/main" id="{B2B66A9B-6D1B-73F6-E5FB-83B26C5620D0}"/>
              </a:ext>
            </a:extLst>
          </p:cNvPr>
          <p:cNvSpPr/>
          <p:nvPr/>
        </p:nvSpPr>
        <p:spPr>
          <a:xfrm>
            <a:off x="351602" y="1790278"/>
            <a:ext cx="5221295" cy="84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Bar graphs is one of the easiest way to interpret the relationship between the attributes. In this case, we will use the bar graph to determine which orbits have the highest probability of success. </a:t>
            </a:r>
          </a:p>
        </p:txBody>
      </p:sp>
      <p:sp>
        <p:nvSpPr>
          <p:cNvPr id="7" name="Rounded Rectangle 6">
            <a:extLst>
              <a:ext uri="{FF2B5EF4-FFF2-40B4-BE49-F238E27FC236}">
                <a16:creationId xmlns:a16="http://schemas.microsoft.com/office/drawing/2014/main" id="{FEECB5B7-BC87-BACA-316E-AD7B9C714E74}"/>
              </a:ext>
            </a:extLst>
          </p:cNvPr>
          <p:cNvSpPr/>
          <p:nvPr/>
        </p:nvSpPr>
        <p:spPr>
          <a:xfrm>
            <a:off x="5902295" y="1769543"/>
            <a:ext cx="5675985" cy="846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We then use the line graph to show a trends or pattern of the attribute over time which in this case, is used for see the launch success yearly trend.</a:t>
            </a:r>
          </a:p>
        </p:txBody>
      </p:sp>
      <p:pic>
        <p:nvPicPr>
          <p:cNvPr id="15" name="Picture 14" descr="A graph of different colored bars&#10;&#10;Description automatically generated">
            <a:extLst>
              <a:ext uri="{FF2B5EF4-FFF2-40B4-BE49-F238E27FC236}">
                <a16:creationId xmlns:a16="http://schemas.microsoft.com/office/drawing/2014/main" id="{39F8E897-A957-992C-2298-1D1CDF4DCC91}"/>
              </a:ext>
            </a:extLst>
          </p:cNvPr>
          <p:cNvPicPr>
            <a:picLocks noChangeAspect="1"/>
          </p:cNvPicPr>
          <p:nvPr/>
        </p:nvPicPr>
        <p:blipFill>
          <a:blip r:embed="rId2"/>
          <a:stretch>
            <a:fillRect/>
          </a:stretch>
        </p:blipFill>
        <p:spPr>
          <a:xfrm>
            <a:off x="6027811" y="2821070"/>
            <a:ext cx="5152719" cy="2554709"/>
          </a:xfrm>
          <a:prstGeom prst="rect">
            <a:avLst/>
          </a:prstGeom>
        </p:spPr>
      </p:pic>
      <p:pic>
        <p:nvPicPr>
          <p:cNvPr id="17" name="Picture 16" descr="A graph of a graph&#10;&#10;Description automatically generated">
            <a:extLst>
              <a:ext uri="{FF2B5EF4-FFF2-40B4-BE49-F238E27FC236}">
                <a16:creationId xmlns:a16="http://schemas.microsoft.com/office/drawing/2014/main" id="{FDB78D27-2175-6897-7904-4984921AA871}"/>
              </a:ext>
            </a:extLst>
          </p:cNvPr>
          <p:cNvPicPr>
            <a:picLocks noChangeAspect="1"/>
          </p:cNvPicPr>
          <p:nvPr/>
        </p:nvPicPr>
        <p:blipFill>
          <a:blip r:embed="rId3"/>
          <a:stretch>
            <a:fillRect/>
          </a:stretch>
        </p:blipFill>
        <p:spPr>
          <a:xfrm>
            <a:off x="322654" y="2758442"/>
            <a:ext cx="5064843" cy="2785664"/>
          </a:xfrm>
          <a:prstGeom prst="rect">
            <a:avLst/>
          </a:prstGeom>
        </p:spPr>
      </p:pic>
    </p:spTree>
    <p:extLst>
      <p:ext uri="{BB962C8B-B14F-4D97-AF65-F5344CB8AC3E}">
        <p14:creationId xmlns:p14="http://schemas.microsoft.com/office/powerpoint/2010/main" val="2358542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2E4FF">
            <a:alpha val="24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cxnSp>
        <p:nvCxnSpPr>
          <p:cNvPr id="5" name="Straight Connector 4">
            <a:extLst>
              <a:ext uri="{FF2B5EF4-FFF2-40B4-BE49-F238E27FC236}">
                <a16:creationId xmlns:a16="http://schemas.microsoft.com/office/drawing/2014/main" id="{821E8F53-F72F-AB2B-F47D-E4F543757B2C}"/>
              </a:ext>
            </a:extLst>
          </p:cNvPr>
          <p:cNvCxnSpPr/>
          <p:nvPr/>
        </p:nvCxnSpPr>
        <p:spPr>
          <a:xfrm>
            <a:off x="543697" y="1087699"/>
            <a:ext cx="107419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4EFB2C-DFCA-4922-D96A-96FB7259ED57}"/>
              </a:ext>
            </a:extLst>
          </p:cNvPr>
          <p:cNvSpPr txBox="1"/>
          <p:nvPr/>
        </p:nvSpPr>
        <p:spPr>
          <a:xfrm>
            <a:off x="543697" y="5996184"/>
            <a:ext cx="2915561" cy="646331"/>
          </a:xfrm>
          <a:prstGeom prst="rect">
            <a:avLst/>
          </a:prstGeom>
          <a:noFill/>
        </p:spPr>
        <p:txBody>
          <a:bodyPr wrap="square" rtlCol="0">
            <a:spAutoFit/>
          </a:bodyPr>
          <a:lstStyle/>
          <a:p>
            <a:r>
              <a:rPr lang="en-MX" dirty="0"/>
              <a:t>Notebook:</a:t>
            </a:r>
          </a:p>
          <a:p>
            <a:r>
              <a:rPr lang="en-US" dirty="0"/>
              <a:t>D</a:t>
            </a:r>
            <a:r>
              <a:rPr lang="en-MX" dirty="0"/>
              <a:t>ata vis</a:t>
            </a:r>
          </a:p>
        </p:txBody>
      </p:sp>
      <p:sp>
        <p:nvSpPr>
          <p:cNvPr id="9" name="Rounded Rectangle 8">
            <a:extLst>
              <a:ext uri="{FF2B5EF4-FFF2-40B4-BE49-F238E27FC236}">
                <a16:creationId xmlns:a16="http://schemas.microsoft.com/office/drawing/2014/main" id="{9DE6FC4F-792A-DF93-557B-A8B3190F761E}"/>
              </a:ext>
            </a:extLst>
          </p:cNvPr>
          <p:cNvSpPr/>
          <p:nvPr/>
        </p:nvSpPr>
        <p:spPr>
          <a:xfrm>
            <a:off x="543697" y="1222447"/>
            <a:ext cx="10490887" cy="804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We then use Feature Engineering to be used in success prediction in the future module by created the dummy variables to categorical columns. </a:t>
            </a:r>
          </a:p>
        </p:txBody>
      </p:sp>
      <p:pic>
        <p:nvPicPr>
          <p:cNvPr id="19" name="Picture 18" descr="A graph showing the growth of a rocket&#10;&#10;Description automatically generated">
            <a:extLst>
              <a:ext uri="{FF2B5EF4-FFF2-40B4-BE49-F238E27FC236}">
                <a16:creationId xmlns:a16="http://schemas.microsoft.com/office/drawing/2014/main" id="{DE64E469-B980-EAF0-9252-212826649424}"/>
              </a:ext>
            </a:extLst>
          </p:cNvPr>
          <p:cNvPicPr>
            <a:picLocks noChangeAspect="1"/>
          </p:cNvPicPr>
          <p:nvPr/>
        </p:nvPicPr>
        <p:blipFill>
          <a:blip r:embed="rId2"/>
          <a:stretch>
            <a:fillRect/>
          </a:stretch>
        </p:blipFill>
        <p:spPr>
          <a:xfrm>
            <a:off x="2209800" y="2161252"/>
            <a:ext cx="7772400" cy="4264691"/>
          </a:xfrm>
          <a:prstGeom prst="rect">
            <a:avLst/>
          </a:prstGeom>
        </p:spPr>
      </p:pic>
    </p:spTree>
    <p:extLst>
      <p:ext uri="{BB962C8B-B14F-4D97-AF65-F5344CB8AC3E}">
        <p14:creationId xmlns:p14="http://schemas.microsoft.com/office/powerpoint/2010/main" val="292253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ounded Rectangle 1">
            <a:extLst>
              <a:ext uri="{FF2B5EF4-FFF2-40B4-BE49-F238E27FC236}">
                <a16:creationId xmlns:a16="http://schemas.microsoft.com/office/drawing/2014/main" id="{CD2118D6-51BE-3EAC-34B9-E72DC9D65FCD}"/>
              </a:ext>
            </a:extLst>
          </p:cNvPr>
          <p:cNvSpPr/>
          <p:nvPr/>
        </p:nvSpPr>
        <p:spPr>
          <a:xfrm>
            <a:off x="1099751" y="1398780"/>
            <a:ext cx="9354065"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chemeClr val="bg1"/>
                </a:solidFill>
                <a:effectLst/>
                <a:latin typeface="Abadi" panose="020B0604020104020204" pitchFamily="34" charset="0"/>
              </a:rPr>
              <a:t>Using SQL, we had performed many queries to get better understanding of the dataset, Ex: </a:t>
            </a:r>
            <a:endParaRPr lang="en-US" sz="1600" dirty="0">
              <a:solidFill>
                <a:schemeClr val="bg1"/>
              </a:solidFill>
              <a:effectLst/>
            </a:endParaRPr>
          </a:p>
        </p:txBody>
      </p:sp>
      <p:sp>
        <p:nvSpPr>
          <p:cNvPr id="6" name="Rounded Rectangle 5">
            <a:extLst>
              <a:ext uri="{FF2B5EF4-FFF2-40B4-BE49-F238E27FC236}">
                <a16:creationId xmlns:a16="http://schemas.microsoft.com/office/drawing/2014/main" id="{714BB035-F017-AA40-4D94-E594F7C472FF}"/>
              </a:ext>
            </a:extLst>
          </p:cNvPr>
          <p:cNvSpPr/>
          <p:nvPr/>
        </p:nvSpPr>
        <p:spPr>
          <a:xfrm>
            <a:off x="858794" y="2108146"/>
            <a:ext cx="5061290" cy="41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Displaying the names of the launch sites. </a:t>
            </a:r>
            <a:endParaRPr lang="en-US" sz="1200" dirty="0">
              <a:solidFill>
                <a:schemeClr val="bg1"/>
              </a:solidFill>
              <a:effectLst/>
            </a:endParaRPr>
          </a:p>
        </p:txBody>
      </p:sp>
      <p:sp>
        <p:nvSpPr>
          <p:cNvPr id="7" name="Rounded Rectangle 6">
            <a:extLst>
              <a:ext uri="{FF2B5EF4-FFF2-40B4-BE49-F238E27FC236}">
                <a16:creationId xmlns:a16="http://schemas.microsoft.com/office/drawing/2014/main" id="{77DC0555-5181-4053-46DE-DC512D42448E}"/>
              </a:ext>
            </a:extLst>
          </p:cNvPr>
          <p:cNvSpPr/>
          <p:nvPr/>
        </p:nvSpPr>
        <p:spPr>
          <a:xfrm>
            <a:off x="858794" y="2594097"/>
            <a:ext cx="5061290" cy="41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Displaying 5 records where launch sites begin with the string ‘CCA’. </a:t>
            </a:r>
          </a:p>
        </p:txBody>
      </p:sp>
      <p:sp>
        <p:nvSpPr>
          <p:cNvPr id="8" name="Rounded Rectangle 7">
            <a:extLst>
              <a:ext uri="{FF2B5EF4-FFF2-40B4-BE49-F238E27FC236}">
                <a16:creationId xmlns:a16="http://schemas.microsoft.com/office/drawing/2014/main" id="{D906B888-7264-6EBA-6D91-A1D2B12A6718}"/>
              </a:ext>
            </a:extLst>
          </p:cNvPr>
          <p:cNvSpPr/>
          <p:nvPr/>
        </p:nvSpPr>
        <p:spPr>
          <a:xfrm>
            <a:off x="858794" y="3089785"/>
            <a:ext cx="5061290" cy="581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Displaying the total payload mass carried by booster launched by NASA (CRS). </a:t>
            </a:r>
          </a:p>
        </p:txBody>
      </p:sp>
      <p:sp>
        <p:nvSpPr>
          <p:cNvPr id="9" name="Rounded Rectangle 8">
            <a:extLst>
              <a:ext uri="{FF2B5EF4-FFF2-40B4-BE49-F238E27FC236}">
                <a16:creationId xmlns:a16="http://schemas.microsoft.com/office/drawing/2014/main" id="{02AB72C6-2020-E109-8DA3-7EE23BD0A969}"/>
              </a:ext>
            </a:extLst>
          </p:cNvPr>
          <p:cNvSpPr/>
          <p:nvPr/>
        </p:nvSpPr>
        <p:spPr>
          <a:xfrm>
            <a:off x="858794" y="3736600"/>
            <a:ext cx="5061290" cy="618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Displaying the average payload mass carried by booster version F9 v1.1. </a:t>
            </a:r>
          </a:p>
        </p:txBody>
      </p:sp>
      <p:sp>
        <p:nvSpPr>
          <p:cNvPr id="10" name="Rounded Rectangle 9">
            <a:extLst>
              <a:ext uri="{FF2B5EF4-FFF2-40B4-BE49-F238E27FC236}">
                <a16:creationId xmlns:a16="http://schemas.microsoft.com/office/drawing/2014/main" id="{DBBE7B26-F1B9-7358-4336-A66382CDDF4E}"/>
              </a:ext>
            </a:extLst>
          </p:cNvPr>
          <p:cNvSpPr/>
          <p:nvPr/>
        </p:nvSpPr>
        <p:spPr>
          <a:xfrm>
            <a:off x="6273114" y="2069276"/>
            <a:ext cx="5061290" cy="581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names of the boosters which have success in drone ship and have payload mass greater than 4000 but less than 6000. </a:t>
            </a:r>
          </a:p>
        </p:txBody>
      </p:sp>
      <p:sp>
        <p:nvSpPr>
          <p:cNvPr id="11" name="Rounded Rectangle 10">
            <a:extLst>
              <a:ext uri="{FF2B5EF4-FFF2-40B4-BE49-F238E27FC236}">
                <a16:creationId xmlns:a16="http://schemas.microsoft.com/office/drawing/2014/main" id="{CDEBE31B-BF23-A781-5AE5-001F05271711}"/>
              </a:ext>
            </a:extLst>
          </p:cNvPr>
          <p:cNvSpPr/>
          <p:nvPr/>
        </p:nvSpPr>
        <p:spPr>
          <a:xfrm>
            <a:off x="858794" y="4432463"/>
            <a:ext cx="5061290" cy="495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date when the first successful landing outcome in ground pad was achieved. </a:t>
            </a:r>
          </a:p>
        </p:txBody>
      </p:sp>
      <p:sp>
        <p:nvSpPr>
          <p:cNvPr id="12" name="Rounded Rectangle 11">
            <a:extLst>
              <a:ext uri="{FF2B5EF4-FFF2-40B4-BE49-F238E27FC236}">
                <a16:creationId xmlns:a16="http://schemas.microsoft.com/office/drawing/2014/main" id="{61A9B64C-7635-9E25-88B7-847495789B1F}"/>
              </a:ext>
            </a:extLst>
          </p:cNvPr>
          <p:cNvSpPr/>
          <p:nvPr/>
        </p:nvSpPr>
        <p:spPr>
          <a:xfrm>
            <a:off x="6271916" y="2731499"/>
            <a:ext cx="5061290" cy="58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total number of successful and failure mission outcomes. </a:t>
            </a:r>
          </a:p>
        </p:txBody>
      </p:sp>
      <p:sp>
        <p:nvSpPr>
          <p:cNvPr id="13" name="Rounded Rectangle 12">
            <a:extLst>
              <a:ext uri="{FF2B5EF4-FFF2-40B4-BE49-F238E27FC236}">
                <a16:creationId xmlns:a16="http://schemas.microsoft.com/office/drawing/2014/main" id="{0DC94966-98E5-7837-DA38-3F5BFC69B1BB}"/>
              </a:ext>
            </a:extLst>
          </p:cNvPr>
          <p:cNvSpPr/>
          <p:nvPr/>
        </p:nvSpPr>
        <p:spPr>
          <a:xfrm>
            <a:off x="6273863" y="3394452"/>
            <a:ext cx="5061290" cy="58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names of the </a:t>
            </a:r>
            <a:r>
              <a:rPr lang="en-US" sz="1400" dirty="0" err="1">
                <a:effectLst/>
                <a:latin typeface="Calibri" panose="020F0502020204030204" pitchFamily="34" charset="0"/>
              </a:rPr>
              <a:t>booster_versions</a:t>
            </a:r>
            <a:r>
              <a:rPr lang="en-US" sz="1400" dirty="0">
                <a:effectLst/>
                <a:latin typeface="Calibri" panose="020F0502020204030204" pitchFamily="34" charset="0"/>
              </a:rPr>
              <a:t> which have carried the maximum payload mass</a:t>
            </a:r>
          </a:p>
        </p:txBody>
      </p:sp>
      <p:sp>
        <p:nvSpPr>
          <p:cNvPr id="14" name="Rounded Rectangle 13">
            <a:extLst>
              <a:ext uri="{FF2B5EF4-FFF2-40B4-BE49-F238E27FC236}">
                <a16:creationId xmlns:a16="http://schemas.microsoft.com/office/drawing/2014/main" id="{451C8753-C6AA-0E41-B595-C2BE02F9A1D4}"/>
              </a:ext>
            </a:extLst>
          </p:cNvPr>
          <p:cNvSpPr/>
          <p:nvPr/>
        </p:nvSpPr>
        <p:spPr>
          <a:xfrm>
            <a:off x="6273863" y="4039689"/>
            <a:ext cx="5061290" cy="58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failed </a:t>
            </a:r>
            <a:r>
              <a:rPr lang="en-US" sz="1400" dirty="0" err="1">
                <a:effectLst/>
                <a:latin typeface="Calibri" panose="020F0502020204030204" pitchFamily="34" charset="0"/>
              </a:rPr>
              <a:t>landing_outcomes</a:t>
            </a:r>
            <a:r>
              <a:rPr lang="en-US" sz="1400" dirty="0">
                <a:effectLst/>
                <a:latin typeface="Calibri" panose="020F0502020204030204" pitchFamily="34" charset="0"/>
              </a:rPr>
              <a:t> in drone ship, their booster versions, and launch sites names for in year 2015. </a:t>
            </a:r>
          </a:p>
        </p:txBody>
      </p:sp>
      <p:sp>
        <p:nvSpPr>
          <p:cNvPr id="15" name="Rounded Rectangle 14">
            <a:extLst>
              <a:ext uri="{FF2B5EF4-FFF2-40B4-BE49-F238E27FC236}">
                <a16:creationId xmlns:a16="http://schemas.microsoft.com/office/drawing/2014/main" id="{970261E0-281D-44E7-F829-E82107D32291}"/>
              </a:ext>
            </a:extLst>
          </p:cNvPr>
          <p:cNvSpPr/>
          <p:nvPr/>
        </p:nvSpPr>
        <p:spPr>
          <a:xfrm>
            <a:off x="6271916" y="4702809"/>
            <a:ext cx="5061290" cy="58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libri" panose="020F0502020204030204" pitchFamily="34" charset="0"/>
              </a:rPr>
              <a:t>Rank the count of landing outcomes or success between the date 2010-06-04 and 2017-03-20, in descending order. </a:t>
            </a:r>
          </a:p>
        </p:txBody>
      </p:sp>
      <p:sp>
        <p:nvSpPr>
          <p:cNvPr id="16" name="TextBox 15">
            <a:extLst>
              <a:ext uri="{FF2B5EF4-FFF2-40B4-BE49-F238E27FC236}">
                <a16:creationId xmlns:a16="http://schemas.microsoft.com/office/drawing/2014/main" id="{F15B16ED-24C3-F5CE-FD57-CF48D9BC6795}"/>
              </a:ext>
            </a:extLst>
          </p:cNvPr>
          <p:cNvSpPr txBox="1"/>
          <p:nvPr/>
        </p:nvSpPr>
        <p:spPr>
          <a:xfrm>
            <a:off x="543697" y="5996184"/>
            <a:ext cx="2915561" cy="646331"/>
          </a:xfrm>
          <a:prstGeom prst="rect">
            <a:avLst/>
          </a:prstGeom>
          <a:noFill/>
        </p:spPr>
        <p:txBody>
          <a:bodyPr wrap="square" rtlCol="0">
            <a:spAutoFit/>
          </a:bodyPr>
          <a:lstStyle/>
          <a:p>
            <a:r>
              <a:rPr lang="en-MX" dirty="0"/>
              <a:t>Notebook:</a:t>
            </a:r>
          </a:p>
          <a:p>
            <a:r>
              <a:rPr lang="en-US" dirty="0"/>
              <a:t>SQL</a:t>
            </a:r>
            <a:endParaRPr lang="en-MX" dirty="0"/>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ounded Rectangle 1">
            <a:extLst>
              <a:ext uri="{FF2B5EF4-FFF2-40B4-BE49-F238E27FC236}">
                <a16:creationId xmlns:a16="http://schemas.microsoft.com/office/drawing/2014/main" id="{F0CF6E8D-2716-3523-B3E4-FAAC609C139E}"/>
              </a:ext>
            </a:extLst>
          </p:cNvPr>
          <p:cNvSpPr/>
          <p:nvPr/>
        </p:nvSpPr>
        <p:spPr>
          <a:xfrm>
            <a:off x="770011" y="1460797"/>
            <a:ext cx="10190432" cy="639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400" dirty="0">
                <a:effectLst/>
                <a:latin typeface="Calibri" panose="020F0502020204030204" pitchFamily="34" charset="0"/>
              </a:rPr>
              <a:t>To visualize the launch data into an interactive map. We took the latitude and longitude coordinates at each launch site and added a circle marker around each launch site with a label of the name of the launch site. </a:t>
            </a:r>
            <a:endParaRPr lang="en-US" sz="1200" dirty="0">
              <a:effectLst/>
            </a:endParaRPr>
          </a:p>
        </p:txBody>
      </p:sp>
      <p:sp>
        <p:nvSpPr>
          <p:cNvPr id="6" name="Rounded Rectangle 5">
            <a:extLst>
              <a:ext uri="{FF2B5EF4-FFF2-40B4-BE49-F238E27FC236}">
                <a16:creationId xmlns:a16="http://schemas.microsoft.com/office/drawing/2014/main" id="{02D04EBA-0906-FE22-5794-777675C8270C}"/>
              </a:ext>
            </a:extLst>
          </p:cNvPr>
          <p:cNvSpPr/>
          <p:nvPr/>
        </p:nvSpPr>
        <p:spPr>
          <a:xfrm>
            <a:off x="770011" y="2199036"/>
            <a:ext cx="10190432" cy="639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400" dirty="0">
                <a:effectLst/>
                <a:latin typeface="Calibri" panose="020F0502020204030204" pitchFamily="34" charset="0"/>
              </a:rPr>
              <a:t>We then assigned the </a:t>
            </a:r>
            <a:r>
              <a:rPr lang="en-US" sz="1400" dirty="0" err="1">
                <a:effectLst/>
                <a:latin typeface="Calibri" panose="020F0502020204030204" pitchFamily="34" charset="0"/>
              </a:rPr>
              <a:t>dataframe</a:t>
            </a:r>
            <a:r>
              <a:rPr lang="en-US" sz="1400" dirty="0">
                <a:effectLst/>
                <a:latin typeface="Calibri" panose="020F0502020204030204" pitchFamily="34" charset="0"/>
              </a:rPr>
              <a:t> </a:t>
            </a:r>
            <a:r>
              <a:rPr lang="en-US" sz="1400" dirty="0" err="1">
                <a:effectLst/>
                <a:latin typeface="Calibri" panose="020F0502020204030204" pitchFamily="34" charset="0"/>
              </a:rPr>
              <a:t>launch_outcomes</a:t>
            </a:r>
            <a:r>
              <a:rPr lang="en-US" sz="1400" dirty="0">
                <a:effectLst/>
                <a:latin typeface="Calibri" panose="020F0502020204030204" pitchFamily="34" charset="0"/>
              </a:rPr>
              <a:t>(</a:t>
            </a:r>
            <a:r>
              <a:rPr lang="en-US" sz="1400" dirty="0" err="1">
                <a:effectLst/>
                <a:latin typeface="Calibri" panose="020F0502020204030204" pitchFamily="34" charset="0"/>
              </a:rPr>
              <a:t>failure,success</a:t>
            </a:r>
            <a:r>
              <a:rPr lang="en-US" sz="1400" dirty="0">
                <a:effectLst/>
                <a:latin typeface="Calibri" panose="020F0502020204030204" pitchFamily="34" charset="0"/>
              </a:rPr>
              <a:t>) to classes 0 and 1 with </a:t>
            </a:r>
            <a:r>
              <a:rPr lang="en-US" sz="1400" dirty="0">
                <a:solidFill>
                  <a:srgbClr val="FF0000"/>
                </a:solidFill>
                <a:effectLst/>
                <a:latin typeface="Calibri" panose="020F0502020204030204" pitchFamily="34" charset="0"/>
              </a:rPr>
              <a:t>Red </a:t>
            </a:r>
            <a:r>
              <a:rPr lang="en-US" sz="1400" dirty="0">
                <a:effectLst/>
                <a:latin typeface="Calibri" panose="020F0502020204030204" pitchFamily="34" charset="0"/>
              </a:rPr>
              <a:t>and </a:t>
            </a:r>
            <a:r>
              <a:rPr lang="en-US" sz="1400" dirty="0">
                <a:solidFill>
                  <a:srgbClr val="00AF4F"/>
                </a:solidFill>
                <a:effectLst/>
                <a:latin typeface="Calibri" panose="020F0502020204030204" pitchFamily="34" charset="0"/>
              </a:rPr>
              <a:t>Green </a:t>
            </a:r>
            <a:r>
              <a:rPr lang="en-US" sz="1400" dirty="0">
                <a:effectLst/>
                <a:latin typeface="Calibri" panose="020F0502020204030204" pitchFamily="34" charset="0"/>
              </a:rPr>
              <a:t>markers on the map in </a:t>
            </a:r>
            <a:r>
              <a:rPr lang="en-US" sz="1400" dirty="0" err="1">
                <a:effectLst/>
                <a:latin typeface="Calibri" panose="020F0502020204030204" pitchFamily="34" charset="0"/>
              </a:rPr>
              <a:t>MarkerCluster</a:t>
            </a:r>
            <a:r>
              <a:rPr lang="en-US" sz="1400" dirty="0">
                <a:effectLst/>
                <a:latin typeface="Calibri" panose="020F0502020204030204" pitchFamily="34" charset="0"/>
              </a:rPr>
              <a:t>(). </a:t>
            </a:r>
            <a:endParaRPr lang="en-US" sz="1200" dirty="0">
              <a:effectLst/>
            </a:endParaRPr>
          </a:p>
        </p:txBody>
      </p:sp>
      <p:sp>
        <p:nvSpPr>
          <p:cNvPr id="7" name="Rounded Rectangle 6">
            <a:extLst>
              <a:ext uri="{FF2B5EF4-FFF2-40B4-BE49-F238E27FC236}">
                <a16:creationId xmlns:a16="http://schemas.microsoft.com/office/drawing/2014/main" id="{E4E64752-F567-EDD9-09A3-3A33340850CD}"/>
              </a:ext>
            </a:extLst>
          </p:cNvPr>
          <p:cNvSpPr/>
          <p:nvPr/>
        </p:nvSpPr>
        <p:spPr>
          <a:xfrm>
            <a:off x="770011" y="2937276"/>
            <a:ext cx="4197405" cy="904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400" dirty="0">
                <a:effectLst/>
                <a:latin typeface="Calibri" panose="020F0502020204030204" pitchFamily="34" charset="0"/>
              </a:rPr>
              <a:t>We then used the Haversine’s formula to calculated the distance of the launch sites to various landmark to find answer to the questions of: </a:t>
            </a:r>
            <a:endParaRPr lang="en-US" sz="1200" dirty="0">
              <a:effectLst/>
            </a:endParaRPr>
          </a:p>
        </p:txBody>
      </p:sp>
      <p:sp>
        <p:nvSpPr>
          <p:cNvPr id="8" name="TextBox 7">
            <a:extLst>
              <a:ext uri="{FF2B5EF4-FFF2-40B4-BE49-F238E27FC236}">
                <a16:creationId xmlns:a16="http://schemas.microsoft.com/office/drawing/2014/main" id="{1BEC649C-F63A-7A15-3976-41B5D2B8898F}"/>
              </a:ext>
            </a:extLst>
          </p:cNvPr>
          <p:cNvSpPr txBox="1"/>
          <p:nvPr/>
        </p:nvSpPr>
        <p:spPr>
          <a:xfrm>
            <a:off x="543697" y="5996184"/>
            <a:ext cx="2915561" cy="646331"/>
          </a:xfrm>
          <a:prstGeom prst="rect">
            <a:avLst/>
          </a:prstGeom>
          <a:noFill/>
        </p:spPr>
        <p:txBody>
          <a:bodyPr wrap="square" rtlCol="0">
            <a:spAutoFit/>
          </a:bodyPr>
          <a:lstStyle/>
          <a:p>
            <a:r>
              <a:rPr lang="en-MX" dirty="0"/>
              <a:t>Notebook:</a:t>
            </a:r>
          </a:p>
          <a:p>
            <a:r>
              <a:rPr lang="en-US" dirty="0"/>
              <a:t>maps</a:t>
            </a:r>
            <a:endParaRPr lang="en-MX" dirty="0"/>
          </a:p>
        </p:txBody>
      </p:sp>
      <p:sp>
        <p:nvSpPr>
          <p:cNvPr id="9" name="Rounded Rectangle 8">
            <a:extLst>
              <a:ext uri="{FF2B5EF4-FFF2-40B4-BE49-F238E27FC236}">
                <a16:creationId xmlns:a16="http://schemas.microsoft.com/office/drawing/2014/main" id="{E2F529A1-784A-3F01-BB17-D6ED8ADA9009}"/>
              </a:ext>
            </a:extLst>
          </p:cNvPr>
          <p:cNvSpPr/>
          <p:nvPr/>
        </p:nvSpPr>
        <p:spPr>
          <a:xfrm>
            <a:off x="770011" y="3944445"/>
            <a:ext cx="4197405" cy="537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How close the launch sites with railways, highways and coastlines?</a:t>
            </a:r>
            <a:endParaRPr lang="en-US" sz="1200" dirty="0">
              <a:effectLst/>
            </a:endParaRPr>
          </a:p>
        </p:txBody>
      </p:sp>
      <p:sp>
        <p:nvSpPr>
          <p:cNvPr id="10" name="Rounded Rectangle 9">
            <a:extLst>
              <a:ext uri="{FF2B5EF4-FFF2-40B4-BE49-F238E27FC236}">
                <a16:creationId xmlns:a16="http://schemas.microsoft.com/office/drawing/2014/main" id="{D83F92EB-4F0D-533A-C7B8-60455F743AD4}"/>
              </a:ext>
            </a:extLst>
          </p:cNvPr>
          <p:cNvSpPr/>
          <p:nvPr/>
        </p:nvSpPr>
        <p:spPr>
          <a:xfrm>
            <a:off x="770011" y="4621983"/>
            <a:ext cx="4197405" cy="4016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How close the launch sites with nearby cities?</a:t>
            </a:r>
            <a:endParaRPr lang="en-US" sz="1200" dirty="0">
              <a:effectLst/>
            </a:endParaRPr>
          </a:p>
        </p:txBody>
      </p:sp>
      <p:pic>
        <p:nvPicPr>
          <p:cNvPr id="12" name="Picture 11" descr="A map of the united states&#10;&#10;Description automatically generated">
            <a:extLst>
              <a:ext uri="{FF2B5EF4-FFF2-40B4-BE49-F238E27FC236}">
                <a16:creationId xmlns:a16="http://schemas.microsoft.com/office/drawing/2014/main" id="{B8E53C65-7D79-6094-1110-545415BFB5F2}"/>
              </a:ext>
            </a:extLst>
          </p:cNvPr>
          <p:cNvPicPr>
            <a:picLocks noChangeAspect="1"/>
          </p:cNvPicPr>
          <p:nvPr/>
        </p:nvPicPr>
        <p:blipFill>
          <a:blip r:embed="rId4"/>
          <a:stretch>
            <a:fillRect/>
          </a:stretch>
        </p:blipFill>
        <p:spPr>
          <a:xfrm>
            <a:off x="5139904" y="3002955"/>
            <a:ext cx="5820539" cy="3003428"/>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ounded Rectangle 1">
            <a:extLst>
              <a:ext uri="{FF2B5EF4-FFF2-40B4-BE49-F238E27FC236}">
                <a16:creationId xmlns:a16="http://schemas.microsoft.com/office/drawing/2014/main" id="{57792C03-B1F2-B3C8-19F7-994A38DABDAB}"/>
              </a:ext>
            </a:extLst>
          </p:cNvPr>
          <p:cNvSpPr/>
          <p:nvPr/>
        </p:nvSpPr>
        <p:spPr>
          <a:xfrm>
            <a:off x="770011" y="1460797"/>
            <a:ext cx="8411059" cy="639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We built an </a:t>
            </a:r>
            <a:r>
              <a:rPr lang="en-US" sz="1600" dirty="0">
                <a:solidFill>
                  <a:schemeClr val="bg1"/>
                </a:solidFill>
                <a:latin typeface="Abadi" panose="020B0604020104020204" pitchFamily="34" charset="0"/>
              </a:rPr>
              <a:t>interactive</a:t>
            </a:r>
            <a:r>
              <a:rPr lang="en-US" sz="1600" dirty="0">
                <a:solidFill>
                  <a:schemeClr val="bg1"/>
                </a:solidFill>
                <a:effectLst/>
                <a:latin typeface="Abadi" panose="020B0604020104020204" pitchFamily="34" charset="0"/>
              </a:rPr>
              <a:t> dashboard with </a:t>
            </a:r>
            <a:r>
              <a:rPr lang="en-US" sz="1600" dirty="0" err="1">
                <a:solidFill>
                  <a:schemeClr val="bg1"/>
                </a:solidFill>
                <a:effectLst/>
                <a:latin typeface="Abadi" panose="020B0604020104020204" pitchFamily="34" charset="0"/>
              </a:rPr>
              <a:t>Plotly</a:t>
            </a:r>
            <a:r>
              <a:rPr lang="en-US" sz="1600" dirty="0">
                <a:solidFill>
                  <a:schemeClr val="bg1"/>
                </a:solidFill>
                <a:effectLst/>
                <a:latin typeface="Abadi" panose="020B0604020104020204" pitchFamily="34" charset="0"/>
              </a:rPr>
              <a:t> dash which allowing the user to play around with the data as they need. </a:t>
            </a:r>
            <a:endParaRPr lang="en-US" sz="1600" dirty="0">
              <a:solidFill>
                <a:schemeClr val="bg1"/>
              </a:solidFill>
              <a:effectLst/>
              <a:latin typeface="ArialMT"/>
            </a:endParaRPr>
          </a:p>
        </p:txBody>
      </p:sp>
      <p:sp>
        <p:nvSpPr>
          <p:cNvPr id="6" name="Rounded Rectangle 5">
            <a:extLst>
              <a:ext uri="{FF2B5EF4-FFF2-40B4-BE49-F238E27FC236}">
                <a16:creationId xmlns:a16="http://schemas.microsoft.com/office/drawing/2014/main" id="{708224BC-2643-6528-1ABC-D187FCA5F5ED}"/>
              </a:ext>
            </a:extLst>
          </p:cNvPr>
          <p:cNvSpPr/>
          <p:nvPr/>
        </p:nvSpPr>
        <p:spPr>
          <a:xfrm>
            <a:off x="770010" y="2228264"/>
            <a:ext cx="8411059" cy="426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We plotted pie charts showing the total launches by a certain sites. </a:t>
            </a:r>
            <a:endParaRPr lang="en-US" sz="1600" dirty="0">
              <a:solidFill>
                <a:schemeClr val="bg1"/>
              </a:solidFill>
              <a:effectLst/>
              <a:latin typeface="ArialMT"/>
            </a:endParaRPr>
          </a:p>
        </p:txBody>
      </p:sp>
      <p:sp>
        <p:nvSpPr>
          <p:cNvPr id="7" name="Rounded Rectangle 6">
            <a:extLst>
              <a:ext uri="{FF2B5EF4-FFF2-40B4-BE49-F238E27FC236}">
                <a16:creationId xmlns:a16="http://schemas.microsoft.com/office/drawing/2014/main" id="{DBC7DFAE-FB00-6BB6-D44F-FC1CC22E651B}"/>
              </a:ext>
            </a:extLst>
          </p:cNvPr>
          <p:cNvSpPr/>
          <p:nvPr/>
        </p:nvSpPr>
        <p:spPr>
          <a:xfrm>
            <a:off x="770010" y="2781923"/>
            <a:ext cx="8411059" cy="426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We then plotted scatter graph showing the relationship with Outcome and Payload </a:t>
            </a:r>
          </a:p>
        </p:txBody>
      </p:sp>
      <p:sp>
        <p:nvSpPr>
          <p:cNvPr id="8" name="Rounded Rectangle 7">
            <a:extLst>
              <a:ext uri="{FF2B5EF4-FFF2-40B4-BE49-F238E27FC236}">
                <a16:creationId xmlns:a16="http://schemas.microsoft.com/office/drawing/2014/main" id="{362EFFBC-6472-F6E2-E606-2F6E57479B4F}"/>
              </a:ext>
            </a:extLst>
          </p:cNvPr>
          <p:cNvSpPr/>
          <p:nvPr/>
        </p:nvSpPr>
        <p:spPr>
          <a:xfrm>
            <a:off x="770010" y="3343595"/>
            <a:ext cx="8411059" cy="426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Mass (Kg) for the different booster version.</a:t>
            </a:r>
            <a:endParaRPr lang="en-US" sz="1400" dirty="0">
              <a:solidFill>
                <a:schemeClr val="bg1"/>
              </a:solidFill>
              <a:effectLst/>
            </a:endParaRPr>
          </a:p>
        </p:txBody>
      </p:sp>
      <p:sp>
        <p:nvSpPr>
          <p:cNvPr id="9" name="TextBox 8">
            <a:extLst>
              <a:ext uri="{FF2B5EF4-FFF2-40B4-BE49-F238E27FC236}">
                <a16:creationId xmlns:a16="http://schemas.microsoft.com/office/drawing/2014/main" id="{76F3DC8A-513D-76FB-E93F-B6A88DA44FEE}"/>
              </a:ext>
            </a:extLst>
          </p:cNvPr>
          <p:cNvSpPr txBox="1"/>
          <p:nvPr/>
        </p:nvSpPr>
        <p:spPr>
          <a:xfrm>
            <a:off x="543697" y="5996184"/>
            <a:ext cx="2915561" cy="646331"/>
          </a:xfrm>
          <a:prstGeom prst="rect">
            <a:avLst/>
          </a:prstGeom>
          <a:noFill/>
        </p:spPr>
        <p:txBody>
          <a:bodyPr wrap="square" rtlCol="0">
            <a:spAutoFit/>
          </a:bodyPr>
          <a:lstStyle/>
          <a:p>
            <a:r>
              <a:rPr lang="en-MX" dirty="0"/>
              <a:t>Notebook:</a:t>
            </a:r>
          </a:p>
          <a:p>
            <a:r>
              <a:rPr lang="en-US" dirty="0"/>
              <a:t>app</a:t>
            </a:r>
            <a:endParaRPr lang="en-MX" dirty="0"/>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ight Arrow Callout 1">
            <a:extLst>
              <a:ext uri="{FF2B5EF4-FFF2-40B4-BE49-F238E27FC236}">
                <a16:creationId xmlns:a16="http://schemas.microsoft.com/office/drawing/2014/main" id="{841E6365-923F-02AF-36B5-09846F619A51}"/>
              </a:ext>
            </a:extLst>
          </p:cNvPr>
          <p:cNvSpPr/>
          <p:nvPr/>
        </p:nvSpPr>
        <p:spPr>
          <a:xfrm>
            <a:off x="943007" y="1872875"/>
            <a:ext cx="3060584" cy="3422822"/>
          </a:xfrm>
          <a:prstGeom prst="rightArrowCallout">
            <a:avLst>
              <a:gd name="adj1" fmla="val 25000"/>
              <a:gd name="adj2" fmla="val 24303"/>
              <a:gd name="adj3" fmla="val 16638"/>
              <a:gd name="adj4" fmla="val 78513"/>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effectLst/>
                <a:latin typeface="Calibri" panose="020F0502020204030204" pitchFamily="34" charset="0"/>
              </a:rPr>
              <a:t>Building the Model </a:t>
            </a:r>
            <a:endParaRPr lang="en-US" sz="1600" b="1" dirty="0">
              <a:effectLst/>
            </a:endParaRPr>
          </a:p>
          <a:p>
            <a:pPr marL="285750" indent="-285750">
              <a:buFont typeface="Arial" panose="020B0604020202020204" pitchFamily="34" charset="0"/>
              <a:buChar char="•"/>
            </a:pPr>
            <a:r>
              <a:rPr lang="en-US" sz="1600" dirty="0">
                <a:effectLst/>
                <a:latin typeface="Calibri" panose="020F0502020204030204" pitchFamily="34" charset="0"/>
              </a:rPr>
              <a:t>Load the dataset into NumPy and Pandas </a:t>
            </a:r>
            <a:endParaRPr lang="en-US" sz="1600" dirty="0">
              <a:effectLst/>
            </a:endParaRPr>
          </a:p>
          <a:p>
            <a:pPr marL="285750" indent="-285750">
              <a:buFont typeface="Arial" panose="020B0604020202020204" pitchFamily="34" charset="0"/>
              <a:buChar char="•"/>
            </a:pPr>
            <a:r>
              <a:rPr lang="en-US" sz="1600" dirty="0">
                <a:effectLst/>
                <a:latin typeface="Calibri" panose="020F0502020204030204" pitchFamily="34" charset="0"/>
              </a:rPr>
              <a:t>Transform the data and then split into training and test datasets </a:t>
            </a:r>
            <a:endParaRPr lang="en-US" sz="1600" dirty="0">
              <a:effectLst/>
            </a:endParaRPr>
          </a:p>
          <a:p>
            <a:pPr marL="285750" indent="-285750">
              <a:buFont typeface="Arial" panose="020B0604020202020204" pitchFamily="34" charset="0"/>
              <a:buChar char="•"/>
            </a:pPr>
            <a:r>
              <a:rPr lang="en-US" sz="1600" dirty="0">
                <a:effectLst/>
                <a:latin typeface="Calibri" panose="020F0502020204030204" pitchFamily="34" charset="0"/>
              </a:rPr>
              <a:t>Decide which type of ML to use </a:t>
            </a:r>
            <a:endParaRPr lang="en-US" sz="1600" dirty="0">
              <a:effectLst/>
            </a:endParaRPr>
          </a:p>
          <a:p>
            <a:pPr marL="285750" indent="-285750">
              <a:buFont typeface="Arial" panose="020B0604020202020204" pitchFamily="34" charset="0"/>
              <a:buChar char="•"/>
            </a:pPr>
            <a:r>
              <a:rPr lang="en-US" sz="1600" dirty="0">
                <a:latin typeface="Calibri" panose="020F0502020204030204" pitchFamily="34" charset="0"/>
              </a:rPr>
              <a:t>S</a:t>
            </a:r>
            <a:r>
              <a:rPr lang="en-US" sz="1600" dirty="0">
                <a:effectLst/>
                <a:latin typeface="Calibri" panose="020F0502020204030204" pitchFamily="34" charset="0"/>
              </a:rPr>
              <a:t>et the parameters and algorithms to </a:t>
            </a:r>
            <a:r>
              <a:rPr lang="en-US" sz="1600" dirty="0" err="1">
                <a:effectLst/>
                <a:latin typeface="Calibri" panose="020F0502020204030204" pitchFamily="34" charset="0"/>
              </a:rPr>
              <a:t>GridSearchCV</a:t>
            </a:r>
            <a:r>
              <a:rPr lang="en-US" sz="1600" dirty="0">
                <a:effectLst/>
                <a:latin typeface="Calibri" panose="020F0502020204030204" pitchFamily="34" charset="0"/>
              </a:rPr>
              <a:t> and fit it to dataset. </a:t>
            </a:r>
            <a:endParaRPr lang="en-US" sz="1600" dirty="0">
              <a:effectLst/>
            </a:endParaRPr>
          </a:p>
        </p:txBody>
      </p:sp>
      <p:sp>
        <p:nvSpPr>
          <p:cNvPr id="6" name="Right Arrow Callout 5">
            <a:extLst>
              <a:ext uri="{FF2B5EF4-FFF2-40B4-BE49-F238E27FC236}">
                <a16:creationId xmlns:a16="http://schemas.microsoft.com/office/drawing/2014/main" id="{4F947139-57A0-C6F4-33FA-EB1A61EDF878}"/>
              </a:ext>
            </a:extLst>
          </p:cNvPr>
          <p:cNvSpPr/>
          <p:nvPr/>
        </p:nvSpPr>
        <p:spPr>
          <a:xfrm>
            <a:off x="4003591" y="1872875"/>
            <a:ext cx="2817340" cy="3422822"/>
          </a:xfrm>
          <a:prstGeom prst="rightArrowCallout">
            <a:avLst>
              <a:gd name="adj1" fmla="val 25000"/>
              <a:gd name="adj2" fmla="val 24303"/>
              <a:gd name="adj3" fmla="val 16638"/>
              <a:gd name="adj4" fmla="val 78513"/>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effectLst/>
                <a:latin typeface="Calibri" panose="020F0502020204030204" pitchFamily="34" charset="0"/>
              </a:rPr>
              <a:t>Evaluating the Model </a:t>
            </a:r>
            <a:endParaRPr lang="en-US" sz="1600" b="1" dirty="0">
              <a:effectLst/>
            </a:endParaRPr>
          </a:p>
          <a:p>
            <a:pPr marL="285750" indent="-285750">
              <a:buFont typeface="Arial" panose="020B0604020202020204" pitchFamily="34" charset="0"/>
              <a:buChar char="•"/>
            </a:pPr>
            <a:r>
              <a:rPr lang="en-US" sz="1600" dirty="0">
                <a:effectLst/>
                <a:latin typeface="Calibri" panose="020F0502020204030204" pitchFamily="34" charset="0"/>
              </a:rPr>
              <a:t>Check the accuracy for each model </a:t>
            </a:r>
            <a:endParaRPr lang="en-US" sz="1600" dirty="0">
              <a:effectLst/>
            </a:endParaRPr>
          </a:p>
          <a:p>
            <a:pPr marL="285750" indent="-285750">
              <a:buFont typeface="Arial" panose="020B0604020202020204" pitchFamily="34" charset="0"/>
              <a:buChar char="•"/>
            </a:pPr>
            <a:r>
              <a:rPr lang="en-US" sz="1600" dirty="0">
                <a:effectLst/>
                <a:latin typeface="Calibri" panose="020F0502020204030204" pitchFamily="34" charset="0"/>
              </a:rPr>
              <a:t>Get tuned hyperparameters for each type of algorithms. </a:t>
            </a:r>
            <a:endParaRPr lang="en-US" sz="1600" dirty="0">
              <a:effectLst/>
            </a:endParaRPr>
          </a:p>
          <a:p>
            <a:pPr marL="285750" indent="-285750">
              <a:buFont typeface="Arial" panose="020B0604020202020204" pitchFamily="34" charset="0"/>
              <a:buChar char="•"/>
            </a:pPr>
            <a:r>
              <a:rPr lang="en-US" sz="1600" dirty="0">
                <a:latin typeface="Calibri" panose="020F0502020204030204" pitchFamily="34" charset="0"/>
              </a:rPr>
              <a:t>P</a:t>
            </a:r>
            <a:r>
              <a:rPr lang="en-US" sz="1600" dirty="0">
                <a:effectLst/>
                <a:latin typeface="Calibri" panose="020F0502020204030204" pitchFamily="34" charset="0"/>
              </a:rPr>
              <a:t>lot the confusion matrix. </a:t>
            </a:r>
            <a:endParaRPr lang="en-US" sz="1600" dirty="0">
              <a:effectLst/>
            </a:endParaRPr>
          </a:p>
        </p:txBody>
      </p:sp>
      <p:sp>
        <p:nvSpPr>
          <p:cNvPr id="9" name="Right Arrow Callout 8">
            <a:extLst>
              <a:ext uri="{FF2B5EF4-FFF2-40B4-BE49-F238E27FC236}">
                <a16:creationId xmlns:a16="http://schemas.microsoft.com/office/drawing/2014/main" id="{C4DEFF64-4159-7D7F-3E2F-70F8991E4B25}"/>
              </a:ext>
            </a:extLst>
          </p:cNvPr>
          <p:cNvSpPr/>
          <p:nvPr/>
        </p:nvSpPr>
        <p:spPr>
          <a:xfrm>
            <a:off x="6841753" y="1872875"/>
            <a:ext cx="2218781" cy="3422822"/>
          </a:xfrm>
          <a:prstGeom prst="rightArrowCallout">
            <a:avLst>
              <a:gd name="adj1" fmla="val 25000"/>
              <a:gd name="adj2" fmla="val 24303"/>
              <a:gd name="adj3" fmla="val 16638"/>
              <a:gd name="adj4" fmla="val 7851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effectLst/>
                <a:latin typeface="Calibri" panose="020F0502020204030204" pitchFamily="34" charset="0"/>
              </a:rPr>
              <a:t>Improving the Model </a:t>
            </a:r>
            <a:endParaRPr lang="en-US" sz="1600" b="1" dirty="0">
              <a:effectLst/>
            </a:endParaRPr>
          </a:p>
          <a:p>
            <a:pPr marL="285750" indent="-285750">
              <a:buFont typeface="Arial" panose="020B0604020202020204" pitchFamily="34" charset="0"/>
              <a:buChar char="•"/>
            </a:pPr>
            <a:r>
              <a:rPr lang="en-US" sz="1600" dirty="0">
                <a:effectLst/>
                <a:latin typeface="Calibri" panose="020F0502020204030204" pitchFamily="34" charset="0"/>
              </a:rPr>
              <a:t>Use Feature Engineering and Algorithm Tuning </a:t>
            </a:r>
            <a:endParaRPr lang="en-US" sz="1600" dirty="0">
              <a:effectLst/>
            </a:endParaRPr>
          </a:p>
        </p:txBody>
      </p:sp>
      <p:sp>
        <p:nvSpPr>
          <p:cNvPr id="10" name="Right Arrow Callout 9">
            <a:extLst>
              <a:ext uri="{FF2B5EF4-FFF2-40B4-BE49-F238E27FC236}">
                <a16:creationId xmlns:a16="http://schemas.microsoft.com/office/drawing/2014/main" id="{02E148F9-BC71-E3CA-2000-7E6EC8FB97A9}"/>
              </a:ext>
            </a:extLst>
          </p:cNvPr>
          <p:cNvSpPr/>
          <p:nvPr/>
        </p:nvSpPr>
        <p:spPr>
          <a:xfrm>
            <a:off x="9081356" y="1872875"/>
            <a:ext cx="2218781" cy="3422822"/>
          </a:xfrm>
          <a:prstGeom prst="rightArrowCallout">
            <a:avLst>
              <a:gd name="adj1" fmla="val 25000"/>
              <a:gd name="adj2" fmla="val 24303"/>
              <a:gd name="adj3" fmla="val 16638"/>
              <a:gd name="adj4" fmla="val 7851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effectLst/>
                <a:latin typeface="Calibri" panose="020F0502020204030204" pitchFamily="34" charset="0"/>
              </a:rPr>
              <a:t>Find the Best Model </a:t>
            </a:r>
          </a:p>
          <a:p>
            <a:r>
              <a:rPr lang="en-US" sz="1600" dirty="0">
                <a:effectLst/>
                <a:latin typeface="Calibri" panose="020F0502020204030204" pitchFamily="34" charset="0"/>
              </a:rPr>
              <a:t>The model with the best accuracy score will be the best performing mod </a:t>
            </a:r>
          </a:p>
        </p:txBody>
      </p:sp>
      <p:sp>
        <p:nvSpPr>
          <p:cNvPr id="11" name="TextBox 10">
            <a:extLst>
              <a:ext uri="{FF2B5EF4-FFF2-40B4-BE49-F238E27FC236}">
                <a16:creationId xmlns:a16="http://schemas.microsoft.com/office/drawing/2014/main" id="{CB08ECF2-A532-A55C-F560-48B9CC45BB14}"/>
              </a:ext>
            </a:extLst>
          </p:cNvPr>
          <p:cNvSpPr txBox="1"/>
          <p:nvPr/>
        </p:nvSpPr>
        <p:spPr>
          <a:xfrm>
            <a:off x="543697" y="5996184"/>
            <a:ext cx="2915561" cy="646331"/>
          </a:xfrm>
          <a:prstGeom prst="rect">
            <a:avLst/>
          </a:prstGeom>
          <a:noFill/>
        </p:spPr>
        <p:txBody>
          <a:bodyPr wrap="square" rtlCol="0">
            <a:spAutoFit/>
          </a:bodyPr>
          <a:lstStyle/>
          <a:p>
            <a:r>
              <a:rPr lang="en-MX" dirty="0"/>
              <a:t>Notebook:</a:t>
            </a:r>
          </a:p>
          <a:p>
            <a:r>
              <a:rPr lang="en-US" dirty="0"/>
              <a:t>app</a:t>
            </a:r>
            <a:endParaRPr lang="en-MX" dirty="0"/>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SA's Block 1 Space Launch System (SLS) and Orion spacecraft | Download  Scientific Diagram">
            <a:extLst>
              <a:ext uri="{FF2B5EF4-FFF2-40B4-BE49-F238E27FC236}">
                <a16:creationId xmlns:a16="http://schemas.microsoft.com/office/drawing/2014/main" id="{4F186F2D-3B0D-5009-3C20-E1DBB8522EF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1000" b="29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dirty="0">
                <a:solidFill>
                  <a:srgbClr val="FFFFFF"/>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rgbClr val="FFFFFF"/>
                </a:solidFill>
                <a:latin typeface="+mn-lt"/>
              </a:rPr>
              <a:t>Executive Summary</a:t>
            </a:r>
          </a:p>
          <a:p>
            <a:pPr>
              <a:spcBef>
                <a:spcPts val="1400"/>
              </a:spcBef>
              <a:buFont typeface="Arial" panose="020B0604020202020204" pitchFamily="34" charset="0"/>
              <a:buChar char="•"/>
            </a:pPr>
            <a:r>
              <a:rPr lang="en-US" sz="2400" dirty="0">
                <a:solidFill>
                  <a:srgbClr val="FFFFFF"/>
                </a:solidFill>
                <a:latin typeface="+mn-lt"/>
              </a:rPr>
              <a:t>Introduction</a:t>
            </a:r>
          </a:p>
          <a:p>
            <a:pPr>
              <a:spcBef>
                <a:spcPts val="1400"/>
              </a:spcBef>
              <a:buFont typeface="Arial" panose="020B0604020202020204" pitchFamily="34" charset="0"/>
              <a:buChar char="•"/>
            </a:pPr>
            <a:r>
              <a:rPr lang="en-US" sz="2400" dirty="0">
                <a:solidFill>
                  <a:srgbClr val="FFFFFF"/>
                </a:solidFill>
                <a:latin typeface="+mn-lt"/>
              </a:rPr>
              <a:t>Methodology</a:t>
            </a:r>
          </a:p>
          <a:p>
            <a:pPr>
              <a:spcBef>
                <a:spcPts val="1400"/>
              </a:spcBef>
              <a:buFont typeface="Arial" panose="020B0604020202020204" pitchFamily="34" charset="0"/>
              <a:buChar char="•"/>
            </a:pPr>
            <a:r>
              <a:rPr lang="en-US" sz="2400" dirty="0">
                <a:solidFill>
                  <a:srgbClr val="FFFFFF"/>
                </a:solidFill>
                <a:latin typeface="+mn-lt"/>
              </a:rPr>
              <a:t>Results</a:t>
            </a:r>
          </a:p>
          <a:p>
            <a:pPr>
              <a:spcBef>
                <a:spcPts val="1400"/>
              </a:spcBef>
              <a:buFont typeface="Arial" panose="020B0604020202020204" pitchFamily="34" charset="0"/>
              <a:buChar char="•"/>
            </a:pPr>
            <a:r>
              <a:rPr lang="en-US" sz="2400" dirty="0">
                <a:solidFill>
                  <a:srgbClr val="FFFFFF"/>
                </a:solidFill>
                <a:latin typeface="+mn-lt"/>
              </a:rPr>
              <a:t>Conclusion</a:t>
            </a:r>
          </a:p>
          <a:p>
            <a:pPr>
              <a:spcBef>
                <a:spcPts val="1400"/>
              </a:spcBef>
              <a:buFont typeface="Arial" panose="020B0604020202020204" pitchFamily="34" charset="0"/>
              <a:buChar char="•"/>
            </a:pPr>
            <a:r>
              <a:rPr lang="en-US" sz="2400" dirty="0">
                <a:solidFill>
                  <a:srgbClr val="FFFFFF"/>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240380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Rounded Rectangle 1">
            <a:extLst>
              <a:ext uri="{FF2B5EF4-FFF2-40B4-BE49-F238E27FC236}">
                <a16:creationId xmlns:a16="http://schemas.microsoft.com/office/drawing/2014/main" id="{22002A3C-A75B-9F70-B327-D2FC99C8A162}"/>
              </a:ext>
            </a:extLst>
          </p:cNvPr>
          <p:cNvSpPr/>
          <p:nvPr/>
        </p:nvSpPr>
        <p:spPr>
          <a:xfrm>
            <a:off x="1066572" y="1558063"/>
            <a:ext cx="8411059"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2200" dirty="0">
                <a:solidFill>
                  <a:schemeClr val="bg1"/>
                </a:solidFill>
                <a:latin typeface="Abadi" panose="020B0604020104020204" pitchFamily="34" charset="0"/>
              </a:rPr>
              <a:t>Exploratory data analysis results</a:t>
            </a:r>
          </a:p>
        </p:txBody>
      </p:sp>
      <p:sp>
        <p:nvSpPr>
          <p:cNvPr id="3" name="Rounded Rectangle 2">
            <a:extLst>
              <a:ext uri="{FF2B5EF4-FFF2-40B4-BE49-F238E27FC236}">
                <a16:creationId xmlns:a16="http://schemas.microsoft.com/office/drawing/2014/main" id="{94DACF9A-D5BB-4AFD-99DB-6C5DA30F9D24}"/>
              </a:ext>
            </a:extLst>
          </p:cNvPr>
          <p:cNvSpPr/>
          <p:nvPr/>
        </p:nvSpPr>
        <p:spPr>
          <a:xfrm>
            <a:off x="1066572" y="2506714"/>
            <a:ext cx="8411059"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2200" dirty="0">
                <a:solidFill>
                  <a:schemeClr val="bg1"/>
                </a:solidFill>
                <a:latin typeface="Abadi" panose="020B0604020104020204" pitchFamily="34" charset="0"/>
              </a:rPr>
              <a:t>Interactive analytics demo in screenshots</a:t>
            </a:r>
          </a:p>
        </p:txBody>
      </p:sp>
      <p:sp>
        <p:nvSpPr>
          <p:cNvPr id="5" name="Rounded Rectangle 4">
            <a:extLst>
              <a:ext uri="{FF2B5EF4-FFF2-40B4-BE49-F238E27FC236}">
                <a16:creationId xmlns:a16="http://schemas.microsoft.com/office/drawing/2014/main" id="{BB0AB4F9-6828-B0E0-4750-D3B018DEE2A7}"/>
              </a:ext>
            </a:extLst>
          </p:cNvPr>
          <p:cNvSpPr/>
          <p:nvPr/>
        </p:nvSpPr>
        <p:spPr>
          <a:xfrm>
            <a:off x="1066571" y="3476717"/>
            <a:ext cx="8411059"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2200" dirty="0">
                <a:solidFill>
                  <a:schemeClr val="bg1"/>
                </a:solidFill>
                <a:latin typeface="Abadi" panose="020B0604020104020204" pitchFamily="34" charset="0"/>
              </a:rPr>
              <a:t>Predictive analysis results</a:t>
            </a: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showing flight number&#10;&#10;Description automatically generated">
            <a:extLst>
              <a:ext uri="{FF2B5EF4-FFF2-40B4-BE49-F238E27FC236}">
                <a16:creationId xmlns:a16="http://schemas.microsoft.com/office/drawing/2014/main" id="{446C4CAA-F7AB-89BF-116F-77868A0683FB}"/>
              </a:ext>
            </a:extLst>
          </p:cNvPr>
          <p:cNvPicPr>
            <a:picLocks noChangeAspect="1"/>
          </p:cNvPicPr>
          <p:nvPr/>
        </p:nvPicPr>
        <p:blipFill>
          <a:blip r:embed="rId3"/>
          <a:stretch>
            <a:fillRect/>
          </a:stretch>
        </p:blipFill>
        <p:spPr>
          <a:xfrm>
            <a:off x="3937915" y="1682058"/>
            <a:ext cx="7772400" cy="3749155"/>
          </a:xfrm>
          <a:prstGeom prst="rect">
            <a:avLst/>
          </a:prstGeom>
          <a:ln>
            <a:noFill/>
          </a:ln>
          <a:effectLst>
            <a:outerShdw blurRad="292100" dist="139700" dir="2700000" algn="tl" rotWithShape="0">
              <a:srgbClr val="333333">
                <a:alpha val="65000"/>
              </a:srgbClr>
            </a:outerShdw>
          </a:effectLst>
        </p:spPr>
      </p:pic>
      <p:sp>
        <p:nvSpPr>
          <p:cNvPr id="9" name="Rounded Rectangle 8">
            <a:extLst>
              <a:ext uri="{FF2B5EF4-FFF2-40B4-BE49-F238E27FC236}">
                <a16:creationId xmlns:a16="http://schemas.microsoft.com/office/drawing/2014/main" id="{265C63CB-BA99-188E-2570-C0DCE3AB8CBC}"/>
              </a:ext>
            </a:extLst>
          </p:cNvPr>
          <p:cNvSpPr/>
          <p:nvPr/>
        </p:nvSpPr>
        <p:spPr>
          <a:xfrm>
            <a:off x="246907" y="3178285"/>
            <a:ext cx="3456001" cy="1072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However, site </a:t>
            </a:r>
            <a:r>
              <a:rPr lang="en-US" b="1" dirty="0">
                <a:solidFill>
                  <a:schemeClr val="bg1"/>
                </a:solidFill>
                <a:effectLst/>
                <a:latin typeface="Abadi" panose="020B0604020104020204" pitchFamily="34" charset="0"/>
              </a:rPr>
              <a:t>CCAFS SLC40 </a:t>
            </a:r>
            <a:r>
              <a:rPr lang="en-US" dirty="0">
                <a:solidFill>
                  <a:schemeClr val="bg1"/>
                </a:solidFill>
                <a:effectLst/>
                <a:latin typeface="Abadi" panose="020B0604020104020204" pitchFamily="34" charset="0"/>
              </a:rPr>
              <a:t>shows the least pattern of this rate </a:t>
            </a:r>
          </a:p>
        </p:txBody>
      </p:sp>
      <p:sp>
        <p:nvSpPr>
          <p:cNvPr id="10" name="Rounded Rectangle 9">
            <a:extLst>
              <a:ext uri="{FF2B5EF4-FFF2-40B4-BE49-F238E27FC236}">
                <a16:creationId xmlns:a16="http://schemas.microsoft.com/office/drawing/2014/main" id="{CC291B16-DE75-8561-B7AF-E3BFFF553F8B}"/>
              </a:ext>
            </a:extLst>
          </p:cNvPr>
          <p:cNvSpPr/>
          <p:nvPr/>
        </p:nvSpPr>
        <p:spPr>
          <a:xfrm>
            <a:off x="246907" y="1778142"/>
            <a:ext cx="3431058" cy="1269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This scatter plot interpretation is that the larger the flights amount of the launch site, the greater the the success rate will be. </a:t>
            </a:r>
          </a:p>
        </p:txBody>
      </p:sp>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A graph showing a number of numbers and a number of load mass&#10;&#10;Description automatically generated with medium confidence">
            <a:extLst>
              <a:ext uri="{FF2B5EF4-FFF2-40B4-BE49-F238E27FC236}">
                <a16:creationId xmlns:a16="http://schemas.microsoft.com/office/drawing/2014/main" id="{1C321B27-7AD4-A6F1-E254-19CDE9988F4B}"/>
              </a:ext>
            </a:extLst>
          </p:cNvPr>
          <p:cNvPicPr>
            <a:picLocks noChangeAspect="1"/>
          </p:cNvPicPr>
          <p:nvPr/>
        </p:nvPicPr>
        <p:blipFill>
          <a:blip r:embed="rId3"/>
          <a:stretch>
            <a:fillRect/>
          </a:stretch>
        </p:blipFill>
        <p:spPr>
          <a:xfrm>
            <a:off x="3822131" y="1608407"/>
            <a:ext cx="7772400" cy="4212194"/>
          </a:xfrm>
          <a:prstGeom prst="rect">
            <a:avLst/>
          </a:prstGeom>
          <a:ln>
            <a:noFill/>
          </a:ln>
          <a:effectLst>
            <a:outerShdw blurRad="292100" dist="139700" dir="2700000" algn="tl" rotWithShape="0">
              <a:srgbClr val="333333">
                <a:alpha val="65000"/>
              </a:srgbClr>
            </a:outerShdw>
          </a:effectLst>
        </p:spPr>
      </p:pic>
      <p:sp>
        <p:nvSpPr>
          <p:cNvPr id="9" name="Rounded Rectangle 8">
            <a:extLst>
              <a:ext uri="{FF2B5EF4-FFF2-40B4-BE49-F238E27FC236}">
                <a16:creationId xmlns:a16="http://schemas.microsoft.com/office/drawing/2014/main" id="{61BC14A4-3008-795F-6D35-7E144D2830D6}"/>
              </a:ext>
            </a:extLst>
          </p:cNvPr>
          <p:cNvSpPr/>
          <p:nvPr/>
        </p:nvSpPr>
        <p:spPr>
          <a:xfrm>
            <a:off x="246907" y="3524275"/>
            <a:ext cx="3456001" cy="155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However, there is no clear pattern to say the launch site is dependent to the pay load mass for the success rate </a:t>
            </a:r>
          </a:p>
        </p:txBody>
      </p:sp>
      <p:sp>
        <p:nvSpPr>
          <p:cNvPr id="10" name="Rounded Rectangle 9">
            <a:extLst>
              <a:ext uri="{FF2B5EF4-FFF2-40B4-BE49-F238E27FC236}">
                <a16:creationId xmlns:a16="http://schemas.microsoft.com/office/drawing/2014/main" id="{D9179659-CC13-A28D-DE33-4AFF51EE67CF}"/>
              </a:ext>
            </a:extLst>
          </p:cNvPr>
          <p:cNvSpPr/>
          <p:nvPr/>
        </p:nvSpPr>
        <p:spPr>
          <a:xfrm>
            <a:off x="246907" y="1778142"/>
            <a:ext cx="3431058" cy="155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This scatter plot interpretation is that once the pay load mass goes greater than 7000kg, the probability of the success rate will be highly increased. </a:t>
            </a:r>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graph&#10;&#10;Description automatically generated">
            <a:extLst>
              <a:ext uri="{FF2B5EF4-FFF2-40B4-BE49-F238E27FC236}">
                <a16:creationId xmlns:a16="http://schemas.microsoft.com/office/drawing/2014/main" id="{3CCC8B61-CE1C-07AE-F792-F929D96C1E1D}"/>
              </a:ext>
            </a:extLst>
          </p:cNvPr>
          <p:cNvPicPr>
            <a:picLocks noChangeAspect="1"/>
          </p:cNvPicPr>
          <p:nvPr/>
        </p:nvPicPr>
        <p:blipFill>
          <a:blip r:embed="rId4"/>
          <a:stretch>
            <a:fillRect/>
          </a:stretch>
        </p:blipFill>
        <p:spPr>
          <a:xfrm>
            <a:off x="4134925" y="1571176"/>
            <a:ext cx="6755723" cy="3715648"/>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228ABA66-156B-B0E1-634D-45AE73E01322}"/>
              </a:ext>
            </a:extLst>
          </p:cNvPr>
          <p:cNvSpPr/>
          <p:nvPr/>
        </p:nvSpPr>
        <p:spPr>
          <a:xfrm>
            <a:off x="234435" y="3905932"/>
            <a:ext cx="3456001" cy="252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However, further analysis show that some of this orbits have only 1 occurrence (GEO, SO, HEO and ES-L1) which means this data needs more dataset to see patterns or trends before we draw any conclusion. </a:t>
            </a:r>
          </a:p>
        </p:txBody>
      </p:sp>
      <p:sp>
        <p:nvSpPr>
          <p:cNvPr id="8" name="Rounded Rectangle 7">
            <a:extLst>
              <a:ext uri="{FF2B5EF4-FFF2-40B4-BE49-F238E27FC236}">
                <a16:creationId xmlns:a16="http://schemas.microsoft.com/office/drawing/2014/main" id="{246E701B-64A8-5E8C-501E-D049D15480A2}"/>
              </a:ext>
            </a:extLst>
          </p:cNvPr>
          <p:cNvSpPr/>
          <p:nvPr/>
        </p:nvSpPr>
        <p:spPr>
          <a:xfrm>
            <a:off x="246907" y="1778142"/>
            <a:ext cx="3431058" cy="194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This bar graph compares the possibility of the orbits to influence the landing outcomes as some orbits has 100% success rate. </a:t>
            </a:r>
            <a:r>
              <a:rPr lang="en-US" sz="1600" dirty="0">
                <a:solidFill>
                  <a:schemeClr val="bg1"/>
                </a:solidFill>
                <a:latin typeface="Abadi" panose="020B0604020104020204" pitchFamily="34" charset="0"/>
              </a:rPr>
              <a:t>S</a:t>
            </a:r>
            <a:r>
              <a:rPr lang="en-US" sz="1600" dirty="0">
                <a:solidFill>
                  <a:schemeClr val="bg1"/>
                </a:solidFill>
                <a:effectLst/>
                <a:latin typeface="Abadi" panose="020B0604020104020204" pitchFamily="34" charset="0"/>
              </a:rPr>
              <a:t>uch as SSO, HEO, GEO AND ES-L1 while SO orbit produced 0% rate of success. </a:t>
            </a:r>
          </a:p>
        </p:txBody>
      </p:sp>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Rounded Rectangle 1">
            <a:extLst>
              <a:ext uri="{FF2B5EF4-FFF2-40B4-BE49-F238E27FC236}">
                <a16:creationId xmlns:a16="http://schemas.microsoft.com/office/drawing/2014/main" id="{B2A79F3D-93E0-C7B3-6596-DB237C8341BE}"/>
              </a:ext>
            </a:extLst>
          </p:cNvPr>
          <p:cNvSpPr/>
          <p:nvPr/>
        </p:nvSpPr>
        <p:spPr>
          <a:xfrm>
            <a:off x="246907" y="3963929"/>
            <a:ext cx="3456001" cy="13975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Orbit with only 1 occurrence should also be excluded from above statement as it’s needed more dataset. </a:t>
            </a:r>
            <a:endParaRPr lang="en-US" dirty="0">
              <a:solidFill>
                <a:schemeClr val="bg1"/>
              </a:solidFill>
              <a:effectLst/>
            </a:endParaRPr>
          </a:p>
        </p:txBody>
      </p:sp>
      <p:sp>
        <p:nvSpPr>
          <p:cNvPr id="6" name="Rounded Rectangle 5">
            <a:extLst>
              <a:ext uri="{FF2B5EF4-FFF2-40B4-BE49-F238E27FC236}">
                <a16:creationId xmlns:a16="http://schemas.microsoft.com/office/drawing/2014/main" id="{B1C91E69-FFDC-A2AC-4B54-2F8F46B77BDF}"/>
              </a:ext>
            </a:extLst>
          </p:cNvPr>
          <p:cNvSpPr/>
          <p:nvPr/>
        </p:nvSpPr>
        <p:spPr>
          <a:xfrm>
            <a:off x="246907" y="1778141"/>
            <a:ext cx="3431058" cy="2089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This scatter plot interpretation is the larger the flight number on each orbits, the greater the success rate (especially LEO orbit) except for GTO orbit which depicts no relationship between both attributes. </a:t>
            </a:r>
          </a:p>
        </p:txBody>
      </p:sp>
      <p:pic>
        <p:nvPicPr>
          <p:cNvPr id="10" name="Picture 9" descr="A graph with blue and orange dots&#10;&#10;Description automatically generated">
            <a:extLst>
              <a:ext uri="{FF2B5EF4-FFF2-40B4-BE49-F238E27FC236}">
                <a16:creationId xmlns:a16="http://schemas.microsoft.com/office/drawing/2014/main" id="{260F2A8D-957A-41FF-5CF3-A52345B00499}"/>
              </a:ext>
            </a:extLst>
          </p:cNvPr>
          <p:cNvPicPr>
            <a:picLocks noChangeAspect="1"/>
          </p:cNvPicPr>
          <p:nvPr/>
        </p:nvPicPr>
        <p:blipFill>
          <a:blip r:embed="rId4"/>
          <a:stretch>
            <a:fillRect/>
          </a:stretch>
        </p:blipFill>
        <p:spPr>
          <a:xfrm>
            <a:off x="3929449" y="1778142"/>
            <a:ext cx="7772400" cy="3583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1056C5C1-61CE-C477-5B14-4E8F61889ED2}"/>
              </a:ext>
            </a:extLst>
          </p:cNvPr>
          <p:cNvPicPr>
            <a:picLocks noChangeAspect="1"/>
          </p:cNvPicPr>
          <p:nvPr/>
        </p:nvPicPr>
        <p:blipFill>
          <a:blip r:embed="rId4"/>
          <a:stretch>
            <a:fillRect/>
          </a:stretch>
        </p:blipFill>
        <p:spPr>
          <a:xfrm>
            <a:off x="4095634" y="1596479"/>
            <a:ext cx="7108034" cy="4062916"/>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FBE5955D-699D-CA27-9AE4-E49641F019E6}"/>
              </a:ext>
            </a:extLst>
          </p:cNvPr>
          <p:cNvSpPr/>
          <p:nvPr/>
        </p:nvSpPr>
        <p:spPr>
          <a:xfrm>
            <a:off x="246907" y="3877872"/>
            <a:ext cx="3456001" cy="1130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Meanwhile, again, SO, GEO and HEO orbit need more dataset to see any pattern or trend. </a:t>
            </a:r>
            <a:endParaRPr lang="en-US" dirty="0">
              <a:solidFill>
                <a:schemeClr val="bg1"/>
              </a:solidFill>
              <a:effectLst/>
            </a:endParaRPr>
          </a:p>
        </p:txBody>
      </p:sp>
      <p:sp>
        <p:nvSpPr>
          <p:cNvPr id="8" name="Rounded Rectangle 7">
            <a:extLst>
              <a:ext uri="{FF2B5EF4-FFF2-40B4-BE49-F238E27FC236}">
                <a16:creationId xmlns:a16="http://schemas.microsoft.com/office/drawing/2014/main" id="{220309C1-8812-6FA9-37A3-549DFE243CEA}"/>
              </a:ext>
            </a:extLst>
          </p:cNvPr>
          <p:cNvSpPr/>
          <p:nvPr/>
        </p:nvSpPr>
        <p:spPr>
          <a:xfrm>
            <a:off x="246907" y="1778142"/>
            <a:ext cx="3431058" cy="1261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Heavier payload has positive impact on LEO, ISS and P0 orbit. However, it has negative impact on MEO and VLEO orbit. </a:t>
            </a:r>
            <a:endParaRPr lang="en-US" sz="1600" dirty="0">
              <a:solidFill>
                <a:schemeClr val="bg1"/>
              </a:solidFill>
              <a:effectLst/>
            </a:endParaRPr>
          </a:p>
        </p:txBody>
      </p:sp>
      <p:sp>
        <p:nvSpPr>
          <p:cNvPr id="9" name="Rounded Rectangle 8">
            <a:extLst>
              <a:ext uri="{FF2B5EF4-FFF2-40B4-BE49-F238E27FC236}">
                <a16:creationId xmlns:a16="http://schemas.microsoft.com/office/drawing/2014/main" id="{528E2844-3043-7D32-9C47-D84E4DB466B1}"/>
              </a:ext>
            </a:extLst>
          </p:cNvPr>
          <p:cNvSpPr/>
          <p:nvPr/>
        </p:nvSpPr>
        <p:spPr>
          <a:xfrm>
            <a:off x="246907" y="3099395"/>
            <a:ext cx="3431058" cy="7188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badi" panose="020B0604020104020204" pitchFamily="34" charset="0"/>
              </a:rPr>
              <a:t>GTO orbit seem to depict no relation between the attributes.</a:t>
            </a:r>
            <a:r>
              <a:rPr lang="en-US" sz="1800" dirty="0">
                <a:solidFill>
                  <a:srgbClr val="282828"/>
                </a:solidFill>
                <a:effectLst/>
                <a:latin typeface="Abadi" panose="020B0604020104020204" pitchFamily="34" charset="0"/>
              </a:rPr>
              <a:t> </a:t>
            </a:r>
            <a:endParaRPr lang="en-US" sz="1600" dirty="0">
              <a:effectLst/>
            </a:endParaRPr>
          </a:p>
        </p:txBody>
      </p:sp>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6574101-9823-BA16-9445-C8C8687920A2}"/>
              </a:ext>
            </a:extLst>
          </p:cNvPr>
          <p:cNvPicPr>
            <a:picLocks noChangeAspect="1"/>
          </p:cNvPicPr>
          <p:nvPr/>
        </p:nvPicPr>
        <p:blipFill>
          <a:blip r:embed="rId4"/>
          <a:stretch>
            <a:fillRect/>
          </a:stretch>
        </p:blipFill>
        <p:spPr>
          <a:xfrm>
            <a:off x="4480642" y="1562067"/>
            <a:ext cx="6804969" cy="3733865"/>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A43C87C1-CC15-DE95-B777-F66B7C07F780}"/>
              </a:ext>
            </a:extLst>
          </p:cNvPr>
          <p:cNvSpPr/>
          <p:nvPr/>
        </p:nvSpPr>
        <p:spPr>
          <a:xfrm>
            <a:off x="246907" y="3215355"/>
            <a:ext cx="3456001" cy="1554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If this trend continues for the next year onward. The success rate will steadily increase until reaching 100% success rate.</a:t>
            </a:r>
          </a:p>
        </p:txBody>
      </p:sp>
      <p:sp>
        <p:nvSpPr>
          <p:cNvPr id="8" name="Rounded Rectangle 7">
            <a:extLst>
              <a:ext uri="{FF2B5EF4-FFF2-40B4-BE49-F238E27FC236}">
                <a16:creationId xmlns:a16="http://schemas.microsoft.com/office/drawing/2014/main" id="{23F159D2-E69E-9BD7-3E81-F33BEACE91AD}"/>
              </a:ext>
            </a:extLst>
          </p:cNvPr>
          <p:cNvSpPr/>
          <p:nvPr/>
        </p:nvSpPr>
        <p:spPr>
          <a:xfrm>
            <a:off x="246907" y="1778142"/>
            <a:ext cx="3431058" cy="1261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Calibri" panose="020F0502020204030204" pitchFamily="34" charset="0"/>
              </a:rPr>
              <a:t>This line chart clearly describes the increasing trend from the year 2013 until 2020. </a:t>
            </a:r>
            <a:endParaRPr lang="en-US" sz="1600" dirty="0">
              <a:effectLst/>
            </a:endParaRPr>
          </a:p>
        </p:txBody>
      </p:sp>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Rounded Rectangle 1">
            <a:extLst>
              <a:ext uri="{FF2B5EF4-FFF2-40B4-BE49-F238E27FC236}">
                <a16:creationId xmlns:a16="http://schemas.microsoft.com/office/drawing/2014/main" id="{EC655729-483B-5E72-4FC8-D070BC86232B}"/>
              </a:ext>
            </a:extLst>
          </p:cNvPr>
          <p:cNvSpPr/>
          <p:nvPr/>
        </p:nvSpPr>
        <p:spPr>
          <a:xfrm>
            <a:off x="770011" y="1524350"/>
            <a:ext cx="9300748"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the key word DISTINCT to show only unique launch sites from the SpaceX data. </a:t>
            </a:r>
            <a:endParaRPr lang="en-US" sz="2400" dirty="0">
              <a:effectLst/>
            </a:endParaRPr>
          </a:p>
        </p:txBody>
      </p:sp>
      <p:pic>
        <p:nvPicPr>
          <p:cNvPr id="7" name="Picture 6" descr="A screen shot of a computer&#10;&#10;Description automatically generated">
            <a:extLst>
              <a:ext uri="{FF2B5EF4-FFF2-40B4-BE49-F238E27FC236}">
                <a16:creationId xmlns:a16="http://schemas.microsoft.com/office/drawing/2014/main" id="{56C9D8B0-D932-36DB-8D31-2E77B9D9F49F}"/>
              </a:ext>
            </a:extLst>
          </p:cNvPr>
          <p:cNvPicPr>
            <a:picLocks noChangeAspect="1"/>
          </p:cNvPicPr>
          <p:nvPr/>
        </p:nvPicPr>
        <p:blipFill>
          <a:blip r:embed="rId4"/>
          <a:stretch>
            <a:fillRect/>
          </a:stretch>
        </p:blipFill>
        <p:spPr>
          <a:xfrm>
            <a:off x="2209800" y="2783625"/>
            <a:ext cx="7772400" cy="27197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Rounded Rectangle 1">
            <a:extLst>
              <a:ext uri="{FF2B5EF4-FFF2-40B4-BE49-F238E27FC236}">
                <a16:creationId xmlns:a16="http://schemas.microsoft.com/office/drawing/2014/main" id="{34F649BC-7EF8-2418-9189-7E5BAC6C8208}"/>
              </a:ext>
            </a:extLst>
          </p:cNvPr>
          <p:cNvSpPr/>
          <p:nvPr/>
        </p:nvSpPr>
        <p:spPr>
          <a:xfrm>
            <a:off x="770011" y="1524350"/>
            <a:ext cx="9300748"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We used the query above to display 5 records where launch sites begin with `CCA` </a:t>
            </a:r>
            <a:endParaRPr lang="en-US" dirty="0">
              <a:solidFill>
                <a:schemeClr val="bg1"/>
              </a:solidFill>
              <a:effectLst/>
            </a:endParaRPr>
          </a:p>
        </p:txBody>
      </p:sp>
      <p:pic>
        <p:nvPicPr>
          <p:cNvPr id="7" name="Picture 6" descr="A screenshot of a computer&#10;&#10;Description automatically generated">
            <a:extLst>
              <a:ext uri="{FF2B5EF4-FFF2-40B4-BE49-F238E27FC236}">
                <a16:creationId xmlns:a16="http://schemas.microsoft.com/office/drawing/2014/main" id="{A105F1A3-B2BB-5BBE-E118-C8F1F27F095A}"/>
              </a:ext>
            </a:extLst>
          </p:cNvPr>
          <p:cNvPicPr>
            <a:picLocks noChangeAspect="1"/>
          </p:cNvPicPr>
          <p:nvPr/>
        </p:nvPicPr>
        <p:blipFill rotWithShape="1">
          <a:blip r:embed="rId3"/>
          <a:srcRect b="4693"/>
          <a:stretch/>
        </p:blipFill>
        <p:spPr>
          <a:xfrm>
            <a:off x="1683437" y="2454152"/>
            <a:ext cx="7772400" cy="27443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Digital financial graph">
            <a:extLst>
              <a:ext uri="{FF2B5EF4-FFF2-40B4-BE49-F238E27FC236}">
                <a16:creationId xmlns:a16="http://schemas.microsoft.com/office/drawing/2014/main" id="{D1FAC71F-609C-F063-C51A-E0836888BF5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dirty="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825625"/>
            <a:ext cx="52251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b="1" dirty="0">
                <a:solidFill>
                  <a:srgbClr val="FFFFFF"/>
                </a:solidFill>
                <a:latin typeface="+mn-lt"/>
              </a:rPr>
              <a:t>Summary of methodologies</a:t>
            </a:r>
          </a:p>
          <a:p>
            <a:pPr lvl="1">
              <a:buFont typeface="Arial" panose="020B0604020202020204" pitchFamily="34" charset="0"/>
              <a:buChar char="•"/>
            </a:pPr>
            <a:r>
              <a:rPr lang="en-US" dirty="0">
                <a:solidFill>
                  <a:srgbClr val="FFFFFF"/>
                </a:solidFill>
                <a:effectLst/>
                <a:latin typeface="+mn-lt"/>
              </a:rPr>
              <a:t>Data Collection through API </a:t>
            </a:r>
          </a:p>
          <a:p>
            <a:pPr lvl="1">
              <a:buFont typeface="Arial" panose="020B0604020202020204" pitchFamily="34" charset="0"/>
              <a:buChar char="•"/>
            </a:pPr>
            <a:r>
              <a:rPr lang="en-US" dirty="0">
                <a:solidFill>
                  <a:srgbClr val="FFFFFF"/>
                </a:solidFill>
                <a:effectLst/>
                <a:latin typeface="+mn-lt"/>
              </a:rPr>
              <a:t>Data Collection with Web Scraping </a:t>
            </a:r>
          </a:p>
          <a:p>
            <a:pPr lvl="1">
              <a:buFont typeface="Arial" panose="020B0604020202020204" pitchFamily="34" charset="0"/>
              <a:buChar char="•"/>
            </a:pPr>
            <a:r>
              <a:rPr lang="en-US" dirty="0">
                <a:solidFill>
                  <a:srgbClr val="FFFFFF"/>
                </a:solidFill>
                <a:effectLst/>
                <a:latin typeface="+mn-lt"/>
              </a:rPr>
              <a:t>Data Wrangling </a:t>
            </a:r>
          </a:p>
          <a:p>
            <a:pPr lvl="1">
              <a:buFont typeface="Arial" panose="020B0604020202020204" pitchFamily="34" charset="0"/>
              <a:buChar char="•"/>
            </a:pPr>
            <a:r>
              <a:rPr lang="en-US" dirty="0">
                <a:solidFill>
                  <a:srgbClr val="FFFFFF"/>
                </a:solidFill>
                <a:effectLst/>
                <a:latin typeface="+mn-lt"/>
              </a:rPr>
              <a:t>Exploratory Data Analysis with SQL </a:t>
            </a:r>
          </a:p>
          <a:p>
            <a:pPr lvl="1">
              <a:buFont typeface="Arial" panose="020B0604020202020204" pitchFamily="34" charset="0"/>
              <a:buChar char="•"/>
            </a:pPr>
            <a:r>
              <a:rPr lang="en-US" dirty="0">
                <a:solidFill>
                  <a:srgbClr val="FFFFFF"/>
                </a:solidFill>
                <a:effectLst/>
                <a:latin typeface="+mn-lt"/>
              </a:rPr>
              <a:t>Exploratory Data Analysis with Data Visualization </a:t>
            </a:r>
          </a:p>
          <a:p>
            <a:pPr lvl="1">
              <a:buFont typeface="Arial" panose="020B0604020202020204" pitchFamily="34" charset="0"/>
              <a:buChar char="•"/>
            </a:pPr>
            <a:r>
              <a:rPr lang="en-US" dirty="0">
                <a:solidFill>
                  <a:srgbClr val="FFFFFF"/>
                </a:solidFill>
                <a:effectLst/>
                <a:latin typeface="+mn-lt"/>
              </a:rPr>
              <a:t>Interactive Visual Analytics with Folium </a:t>
            </a:r>
          </a:p>
          <a:p>
            <a:pPr lvl="1">
              <a:buFont typeface="Arial" panose="020B0604020202020204" pitchFamily="34" charset="0"/>
              <a:buChar char="•"/>
            </a:pPr>
            <a:r>
              <a:rPr lang="en-US" dirty="0">
                <a:solidFill>
                  <a:srgbClr val="FFFFFF"/>
                </a:solidFill>
                <a:effectLst/>
                <a:latin typeface="+mn-lt"/>
              </a:rPr>
              <a:t>Machine Learning Prediction </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
        <p:nvSpPr>
          <p:cNvPr id="2" name="Content Placeholder 2">
            <a:extLst>
              <a:ext uri="{FF2B5EF4-FFF2-40B4-BE49-F238E27FC236}">
                <a16:creationId xmlns:a16="http://schemas.microsoft.com/office/drawing/2014/main" id="{BC5D96B6-DAC3-4E80-C003-7A47CEC942E6}"/>
              </a:ext>
            </a:extLst>
          </p:cNvPr>
          <p:cNvSpPr txBox="1">
            <a:spLocks/>
          </p:cNvSpPr>
          <p:nvPr/>
        </p:nvSpPr>
        <p:spPr>
          <a:xfrm>
            <a:off x="6588035" y="1870075"/>
            <a:ext cx="5079274" cy="3694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b="1" dirty="0">
                <a:solidFill>
                  <a:schemeClr val="tx1"/>
                </a:solidFill>
                <a:latin typeface="+mn-lt"/>
              </a:rPr>
              <a:t>Summary of all results</a:t>
            </a:r>
          </a:p>
          <a:p>
            <a:pPr lvl="1">
              <a:buFont typeface="Arial" panose="020B0604020202020204" pitchFamily="34" charset="0"/>
              <a:buChar char="•"/>
            </a:pPr>
            <a:r>
              <a:rPr lang="en-US" dirty="0">
                <a:solidFill>
                  <a:srgbClr val="FFFFFF"/>
                </a:solidFill>
                <a:latin typeface="+mn-lt"/>
              </a:rPr>
              <a:t>Exploratory Data Analysis result </a:t>
            </a:r>
          </a:p>
          <a:p>
            <a:pPr lvl="1">
              <a:buFont typeface="Arial" panose="020B0604020202020204" pitchFamily="34" charset="0"/>
              <a:buChar char="•"/>
            </a:pPr>
            <a:r>
              <a:rPr lang="en-US" dirty="0">
                <a:solidFill>
                  <a:srgbClr val="FFFFFF"/>
                </a:solidFill>
                <a:latin typeface="+mn-lt"/>
              </a:rPr>
              <a:t>Interactive analytics in screenshots </a:t>
            </a:r>
          </a:p>
          <a:p>
            <a:pPr lvl="1">
              <a:buFont typeface="Arial" panose="020B0604020202020204" pitchFamily="34" charset="0"/>
              <a:buChar char="•"/>
            </a:pPr>
            <a:r>
              <a:rPr lang="en-US" dirty="0">
                <a:solidFill>
                  <a:srgbClr val="FFFFFF"/>
                </a:solidFill>
                <a:latin typeface="+mn-lt"/>
              </a:rPr>
              <a:t>Predictive Analytics result from Machine Learning Lab </a:t>
            </a:r>
          </a:p>
          <a:p>
            <a:pPr>
              <a:spcBef>
                <a:spcPts val="1400"/>
              </a:spcBef>
            </a:pPr>
            <a:endParaRPr lang="en-US" sz="2200" dirty="0">
              <a:solidFill>
                <a:schemeClr val="tx1"/>
              </a:solidFill>
              <a:latin typeface="+mn-lt"/>
            </a:endParaRPr>
          </a:p>
        </p:txBody>
      </p:sp>
    </p:spTree>
    <p:extLst>
      <p:ext uri="{BB962C8B-B14F-4D97-AF65-F5344CB8AC3E}">
        <p14:creationId xmlns:p14="http://schemas.microsoft.com/office/powerpoint/2010/main" val="198022143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Rounded Rectangle 1">
            <a:extLst>
              <a:ext uri="{FF2B5EF4-FFF2-40B4-BE49-F238E27FC236}">
                <a16:creationId xmlns:a16="http://schemas.microsoft.com/office/drawing/2014/main" id="{484594AB-B5C3-7840-72D2-D231E3985DEB}"/>
              </a:ext>
            </a:extLst>
          </p:cNvPr>
          <p:cNvSpPr/>
          <p:nvPr/>
        </p:nvSpPr>
        <p:spPr>
          <a:xfrm>
            <a:off x="770011" y="1524350"/>
            <a:ext cx="9300748"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We calculated the total payload carried by boosters from NASA as 45596 using the query below </a:t>
            </a:r>
          </a:p>
        </p:txBody>
      </p:sp>
      <p:pic>
        <p:nvPicPr>
          <p:cNvPr id="7" name="Picture 6" descr="A screenshot of a computer&#10;&#10;Description automatically generated">
            <a:extLst>
              <a:ext uri="{FF2B5EF4-FFF2-40B4-BE49-F238E27FC236}">
                <a16:creationId xmlns:a16="http://schemas.microsoft.com/office/drawing/2014/main" id="{C864CADC-7AA2-B391-07AE-57F94F155B25}"/>
              </a:ext>
            </a:extLst>
          </p:cNvPr>
          <p:cNvPicPr>
            <a:picLocks noChangeAspect="1"/>
          </p:cNvPicPr>
          <p:nvPr/>
        </p:nvPicPr>
        <p:blipFill>
          <a:blip r:embed="rId3"/>
          <a:stretch>
            <a:fillRect/>
          </a:stretch>
        </p:blipFill>
        <p:spPr>
          <a:xfrm>
            <a:off x="1342253" y="2698063"/>
            <a:ext cx="7772400" cy="218628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DD82E9B-1F24-DC88-B08D-1F0CE40AC084}"/>
              </a:ext>
            </a:extLst>
          </p:cNvPr>
          <p:cNvPicPr>
            <a:picLocks noChangeAspect="1"/>
          </p:cNvPicPr>
          <p:nvPr/>
        </p:nvPicPr>
        <p:blipFill rotWithShape="1">
          <a:blip r:embed="rId4"/>
          <a:srcRect t="27785"/>
          <a:stretch/>
        </p:blipFill>
        <p:spPr>
          <a:xfrm>
            <a:off x="1342252" y="3404286"/>
            <a:ext cx="2562481" cy="214957"/>
          </a:xfrm>
          <a:prstGeom prst="rect">
            <a:avLst/>
          </a:prstGeom>
        </p:spPr>
      </p:pic>
      <p:pic>
        <p:nvPicPr>
          <p:cNvPr id="11" name="Picture 10" descr="A white background with black dots&#10;&#10;Description automatically generated">
            <a:extLst>
              <a:ext uri="{FF2B5EF4-FFF2-40B4-BE49-F238E27FC236}">
                <a16:creationId xmlns:a16="http://schemas.microsoft.com/office/drawing/2014/main" id="{9196BE86-FB60-449C-73D8-89F8FB5119FA}"/>
              </a:ext>
            </a:extLst>
          </p:cNvPr>
          <p:cNvPicPr>
            <a:picLocks noChangeAspect="1"/>
          </p:cNvPicPr>
          <p:nvPr/>
        </p:nvPicPr>
        <p:blipFill>
          <a:blip r:embed="rId5"/>
          <a:stretch>
            <a:fillRect/>
          </a:stretch>
        </p:blipFill>
        <p:spPr>
          <a:xfrm>
            <a:off x="3730883" y="3388496"/>
            <a:ext cx="5227766" cy="54610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15452A7B-9AF0-F13D-810B-3F1248662460}"/>
              </a:ext>
            </a:extLst>
          </p:cNvPr>
          <p:cNvPicPr>
            <a:picLocks noChangeAspect="1"/>
          </p:cNvPicPr>
          <p:nvPr/>
        </p:nvPicPr>
        <p:blipFill>
          <a:blip r:embed="rId5"/>
          <a:stretch>
            <a:fillRect/>
          </a:stretch>
        </p:blipFill>
        <p:spPr>
          <a:xfrm>
            <a:off x="1342251" y="3619243"/>
            <a:ext cx="5227766" cy="2149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ounded Rectangle 1">
            <a:extLst>
              <a:ext uri="{FF2B5EF4-FFF2-40B4-BE49-F238E27FC236}">
                <a16:creationId xmlns:a16="http://schemas.microsoft.com/office/drawing/2014/main" id="{60DA4B56-8341-99F6-6069-0BFC685DB761}"/>
              </a:ext>
            </a:extLst>
          </p:cNvPr>
          <p:cNvSpPr/>
          <p:nvPr/>
        </p:nvSpPr>
        <p:spPr>
          <a:xfrm>
            <a:off x="770011" y="1524350"/>
            <a:ext cx="9300748"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calculated the average payload mass carried by booster version F9 v1.1 as 2928.4 </a:t>
            </a:r>
            <a:endParaRPr lang="en-US" dirty="0">
              <a:effectLst/>
            </a:endParaRPr>
          </a:p>
        </p:txBody>
      </p:sp>
      <p:pic>
        <p:nvPicPr>
          <p:cNvPr id="7" name="Picture 6" descr="A screenshot of a computer&#10;&#10;Description automatically generated">
            <a:extLst>
              <a:ext uri="{FF2B5EF4-FFF2-40B4-BE49-F238E27FC236}">
                <a16:creationId xmlns:a16="http://schemas.microsoft.com/office/drawing/2014/main" id="{70FEFB30-6A35-927C-C95D-62E890CFDA25}"/>
              </a:ext>
            </a:extLst>
          </p:cNvPr>
          <p:cNvPicPr>
            <a:picLocks noChangeAspect="1"/>
          </p:cNvPicPr>
          <p:nvPr/>
        </p:nvPicPr>
        <p:blipFill>
          <a:blip r:embed="rId3"/>
          <a:stretch>
            <a:fillRect/>
          </a:stretch>
        </p:blipFill>
        <p:spPr>
          <a:xfrm>
            <a:off x="1534185" y="2848802"/>
            <a:ext cx="7772400" cy="2287140"/>
          </a:xfrm>
          <a:prstGeom prst="rect">
            <a:avLst/>
          </a:prstGeom>
          <a:ln>
            <a:noFill/>
          </a:ln>
          <a:effectLst>
            <a:outerShdw blurRad="292100" dist="139700" dir="2700000" algn="tl" rotWithShape="0">
              <a:srgbClr val="333333">
                <a:alpha val="65000"/>
              </a:srgbClr>
            </a:outerShdw>
          </a:effectLst>
        </p:spPr>
      </p:pic>
      <p:pic>
        <p:nvPicPr>
          <p:cNvPr id="8" name="Picture 7" descr="A white background with black dots&#10;&#10;Description automatically generated">
            <a:extLst>
              <a:ext uri="{FF2B5EF4-FFF2-40B4-BE49-F238E27FC236}">
                <a16:creationId xmlns:a16="http://schemas.microsoft.com/office/drawing/2014/main" id="{CD67062A-5EE4-9491-2FAD-0E7CA7C9D6C0}"/>
              </a:ext>
            </a:extLst>
          </p:cNvPr>
          <p:cNvPicPr>
            <a:picLocks noChangeAspect="1"/>
          </p:cNvPicPr>
          <p:nvPr/>
        </p:nvPicPr>
        <p:blipFill>
          <a:blip r:embed="rId4"/>
          <a:stretch>
            <a:fillRect/>
          </a:stretch>
        </p:blipFill>
        <p:spPr>
          <a:xfrm>
            <a:off x="1626455" y="3767159"/>
            <a:ext cx="7505188" cy="458852"/>
          </a:xfrm>
          <a:prstGeom prst="rect">
            <a:avLst/>
          </a:prstGeom>
        </p:spPr>
      </p:pic>
      <p:pic>
        <p:nvPicPr>
          <p:cNvPr id="9" name="Picture 8">
            <a:extLst>
              <a:ext uri="{FF2B5EF4-FFF2-40B4-BE49-F238E27FC236}">
                <a16:creationId xmlns:a16="http://schemas.microsoft.com/office/drawing/2014/main" id="{A7C4F69E-A96E-4ED5-51E5-DC532646F5D8}"/>
              </a:ext>
            </a:extLst>
          </p:cNvPr>
          <p:cNvPicPr>
            <a:picLocks noChangeAspect="1"/>
          </p:cNvPicPr>
          <p:nvPr/>
        </p:nvPicPr>
        <p:blipFill rotWithShape="1">
          <a:blip r:embed="rId5"/>
          <a:srcRect t="27785"/>
          <a:stretch/>
        </p:blipFill>
        <p:spPr>
          <a:xfrm>
            <a:off x="1534185" y="3777415"/>
            <a:ext cx="2562481" cy="2149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Rounded Rectangle 1">
            <a:extLst>
              <a:ext uri="{FF2B5EF4-FFF2-40B4-BE49-F238E27FC236}">
                <a16:creationId xmlns:a16="http://schemas.microsoft.com/office/drawing/2014/main" id="{00CB5DE1-1DEC-C72E-FEFC-C859E7B9D5BA}"/>
              </a:ext>
            </a:extLst>
          </p:cNvPr>
          <p:cNvSpPr/>
          <p:nvPr/>
        </p:nvSpPr>
        <p:spPr>
          <a:xfrm>
            <a:off x="770011" y="1524349"/>
            <a:ext cx="9300748" cy="1144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 the min() function to find the result </a:t>
            </a:r>
          </a:p>
          <a:p>
            <a:r>
              <a:rPr lang="en-US" sz="1800" dirty="0">
                <a:effectLst/>
                <a:latin typeface="Abadi" panose="020B0604020104020204" pitchFamily="34" charset="0"/>
              </a:rPr>
              <a:t>We observed that the dates of the first successful landing outcome on ground pad was 22nd December 2015 </a:t>
            </a:r>
          </a:p>
        </p:txBody>
      </p:sp>
      <p:pic>
        <p:nvPicPr>
          <p:cNvPr id="7" name="Picture 6">
            <a:extLst>
              <a:ext uri="{FF2B5EF4-FFF2-40B4-BE49-F238E27FC236}">
                <a16:creationId xmlns:a16="http://schemas.microsoft.com/office/drawing/2014/main" id="{700DBDBA-B52F-BB47-11B9-4826947BAEDA}"/>
              </a:ext>
            </a:extLst>
          </p:cNvPr>
          <p:cNvPicPr>
            <a:picLocks noChangeAspect="1"/>
          </p:cNvPicPr>
          <p:nvPr/>
        </p:nvPicPr>
        <p:blipFill>
          <a:blip r:embed="rId3"/>
          <a:stretch>
            <a:fillRect/>
          </a:stretch>
        </p:blipFill>
        <p:spPr>
          <a:xfrm>
            <a:off x="1534185" y="2821631"/>
            <a:ext cx="7772400" cy="2382448"/>
          </a:xfrm>
          <a:prstGeom prst="rect">
            <a:avLst/>
          </a:prstGeom>
          <a:ln>
            <a:noFill/>
          </a:ln>
          <a:effectLst>
            <a:outerShdw blurRad="292100" dist="139700" dir="2700000" algn="tl" rotWithShape="0">
              <a:srgbClr val="333333">
                <a:alpha val="65000"/>
              </a:srgbClr>
            </a:outerShdw>
          </a:effectLst>
        </p:spPr>
      </p:pic>
      <p:pic>
        <p:nvPicPr>
          <p:cNvPr id="9" name="Picture 8" descr="A white background with black dots&#10;&#10;Description automatically generated">
            <a:extLst>
              <a:ext uri="{FF2B5EF4-FFF2-40B4-BE49-F238E27FC236}">
                <a16:creationId xmlns:a16="http://schemas.microsoft.com/office/drawing/2014/main" id="{956E80B9-384F-8BA6-4356-FD822C9F2103}"/>
              </a:ext>
            </a:extLst>
          </p:cNvPr>
          <p:cNvPicPr>
            <a:picLocks noChangeAspect="1"/>
          </p:cNvPicPr>
          <p:nvPr/>
        </p:nvPicPr>
        <p:blipFill>
          <a:blip r:embed="rId4"/>
          <a:stretch>
            <a:fillRect/>
          </a:stretch>
        </p:blipFill>
        <p:spPr>
          <a:xfrm>
            <a:off x="1626455" y="3767159"/>
            <a:ext cx="7505188" cy="458852"/>
          </a:xfrm>
          <a:prstGeom prst="rect">
            <a:avLst/>
          </a:prstGeom>
        </p:spPr>
      </p:pic>
      <p:pic>
        <p:nvPicPr>
          <p:cNvPr id="8" name="Picture 7">
            <a:extLst>
              <a:ext uri="{FF2B5EF4-FFF2-40B4-BE49-F238E27FC236}">
                <a16:creationId xmlns:a16="http://schemas.microsoft.com/office/drawing/2014/main" id="{6A69060C-856E-6828-24E1-92A2CDC4B33F}"/>
              </a:ext>
            </a:extLst>
          </p:cNvPr>
          <p:cNvPicPr>
            <a:picLocks noChangeAspect="1"/>
          </p:cNvPicPr>
          <p:nvPr/>
        </p:nvPicPr>
        <p:blipFill rotWithShape="1">
          <a:blip r:embed="rId5"/>
          <a:srcRect t="27785"/>
          <a:stretch/>
        </p:blipFill>
        <p:spPr>
          <a:xfrm>
            <a:off x="1534185" y="3767159"/>
            <a:ext cx="2562481" cy="21495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Rounded Rectangle 1">
            <a:extLst>
              <a:ext uri="{FF2B5EF4-FFF2-40B4-BE49-F238E27FC236}">
                <a16:creationId xmlns:a16="http://schemas.microsoft.com/office/drawing/2014/main" id="{63953554-F45A-53BE-F929-159326F3BAF2}"/>
              </a:ext>
            </a:extLst>
          </p:cNvPr>
          <p:cNvSpPr/>
          <p:nvPr/>
        </p:nvSpPr>
        <p:spPr>
          <a:xfrm>
            <a:off x="770011" y="1524349"/>
            <a:ext cx="9300748" cy="1144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 </a:t>
            </a:r>
          </a:p>
        </p:txBody>
      </p:sp>
      <p:pic>
        <p:nvPicPr>
          <p:cNvPr id="6" name="Picture 5" descr="A screenshot of a computer&#10;&#10;Description automatically generated">
            <a:extLst>
              <a:ext uri="{FF2B5EF4-FFF2-40B4-BE49-F238E27FC236}">
                <a16:creationId xmlns:a16="http://schemas.microsoft.com/office/drawing/2014/main" id="{2536D8B0-3103-F606-267D-4C4BFE419126}"/>
              </a:ext>
            </a:extLst>
          </p:cNvPr>
          <p:cNvPicPr>
            <a:picLocks noChangeAspect="1"/>
          </p:cNvPicPr>
          <p:nvPr/>
        </p:nvPicPr>
        <p:blipFill>
          <a:blip r:embed="rId3"/>
          <a:stretch>
            <a:fillRect/>
          </a:stretch>
        </p:blipFill>
        <p:spPr>
          <a:xfrm>
            <a:off x="1422721" y="2885480"/>
            <a:ext cx="8362228" cy="3122260"/>
          </a:xfrm>
          <a:prstGeom prst="rect">
            <a:avLst/>
          </a:prstGeom>
          <a:ln>
            <a:noFill/>
          </a:ln>
          <a:effectLst>
            <a:outerShdw blurRad="292100" dist="139700" dir="2700000" algn="tl" rotWithShape="0">
              <a:srgbClr val="333333">
                <a:alpha val="65000"/>
              </a:srgbClr>
            </a:outerShdw>
          </a:effectLst>
        </p:spPr>
      </p:pic>
      <p:pic>
        <p:nvPicPr>
          <p:cNvPr id="9" name="Picture 8" descr="A white background with black dots&#10;&#10;Description automatically generated">
            <a:extLst>
              <a:ext uri="{FF2B5EF4-FFF2-40B4-BE49-F238E27FC236}">
                <a16:creationId xmlns:a16="http://schemas.microsoft.com/office/drawing/2014/main" id="{9D2E4AFD-56F8-9972-2252-1E900E44A9CC}"/>
              </a:ext>
            </a:extLst>
          </p:cNvPr>
          <p:cNvPicPr>
            <a:picLocks noChangeAspect="1"/>
          </p:cNvPicPr>
          <p:nvPr/>
        </p:nvPicPr>
        <p:blipFill>
          <a:blip r:embed="rId4"/>
          <a:stretch>
            <a:fillRect/>
          </a:stretch>
        </p:blipFill>
        <p:spPr>
          <a:xfrm>
            <a:off x="1513701" y="3719382"/>
            <a:ext cx="8271247" cy="407775"/>
          </a:xfrm>
          <a:prstGeom prst="rect">
            <a:avLst/>
          </a:prstGeom>
        </p:spPr>
      </p:pic>
      <p:pic>
        <p:nvPicPr>
          <p:cNvPr id="7" name="Picture 6">
            <a:extLst>
              <a:ext uri="{FF2B5EF4-FFF2-40B4-BE49-F238E27FC236}">
                <a16:creationId xmlns:a16="http://schemas.microsoft.com/office/drawing/2014/main" id="{F9C8ACC7-6155-FEA4-9846-FF13F6F0F9A8}"/>
              </a:ext>
            </a:extLst>
          </p:cNvPr>
          <p:cNvPicPr>
            <a:picLocks noChangeAspect="1"/>
          </p:cNvPicPr>
          <p:nvPr/>
        </p:nvPicPr>
        <p:blipFill rotWithShape="1">
          <a:blip r:embed="rId5"/>
          <a:srcRect t="27785"/>
          <a:stretch/>
        </p:blipFill>
        <p:spPr>
          <a:xfrm>
            <a:off x="1422720" y="3768810"/>
            <a:ext cx="2209575" cy="18535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ounded Rectangle 1">
            <a:extLst>
              <a:ext uri="{FF2B5EF4-FFF2-40B4-BE49-F238E27FC236}">
                <a16:creationId xmlns:a16="http://schemas.microsoft.com/office/drawing/2014/main" id="{8B7CE887-8B11-4B7F-9CD1-15EB72D3A5B0}"/>
              </a:ext>
            </a:extLst>
          </p:cNvPr>
          <p:cNvSpPr/>
          <p:nvPr/>
        </p:nvSpPr>
        <p:spPr>
          <a:xfrm>
            <a:off x="785624" y="1596380"/>
            <a:ext cx="9300748" cy="701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wildcard like ‘%’ to filter for WHERE </a:t>
            </a:r>
            <a:r>
              <a:rPr lang="en-US" sz="1800" dirty="0" err="1">
                <a:effectLst/>
                <a:latin typeface="Abadi" panose="020B0604020104020204" pitchFamily="34" charset="0"/>
              </a:rPr>
              <a:t>MissionOutcome</a:t>
            </a:r>
            <a:r>
              <a:rPr lang="en-US" sz="1800" dirty="0">
                <a:effectLst/>
                <a:latin typeface="Abadi" panose="020B0604020104020204" pitchFamily="34" charset="0"/>
              </a:rPr>
              <a:t> was a success or a failure. </a:t>
            </a:r>
            <a:endParaRPr lang="en-US" dirty="0">
              <a:effectLst/>
            </a:endParaRPr>
          </a:p>
        </p:txBody>
      </p:sp>
      <p:pic>
        <p:nvPicPr>
          <p:cNvPr id="7" name="Picture 6" descr="A screenshot of a computer&#10;&#10;Description automatically generated">
            <a:extLst>
              <a:ext uri="{FF2B5EF4-FFF2-40B4-BE49-F238E27FC236}">
                <a16:creationId xmlns:a16="http://schemas.microsoft.com/office/drawing/2014/main" id="{869C4709-D4E7-DE6D-E0CC-38B62B6740EF}"/>
              </a:ext>
            </a:extLst>
          </p:cNvPr>
          <p:cNvPicPr>
            <a:picLocks noChangeAspect="1"/>
          </p:cNvPicPr>
          <p:nvPr/>
        </p:nvPicPr>
        <p:blipFill>
          <a:blip r:embed="rId3"/>
          <a:stretch>
            <a:fillRect/>
          </a:stretch>
        </p:blipFill>
        <p:spPr>
          <a:xfrm>
            <a:off x="1302074" y="2517480"/>
            <a:ext cx="8784298" cy="1248529"/>
          </a:xfrm>
          <a:prstGeom prst="rect">
            <a:avLst/>
          </a:prstGeom>
          <a:ln>
            <a:noFill/>
          </a:ln>
          <a:effectLst>
            <a:outerShdw blurRad="292100" dist="139700" dir="2700000" algn="tl" rotWithShape="0">
              <a:srgbClr val="333333">
                <a:alpha val="65000"/>
              </a:srgbClr>
            </a:outerShdw>
          </a:effectLst>
        </p:spPr>
      </p:pic>
      <p:pic>
        <p:nvPicPr>
          <p:cNvPr id="9" name="Picture 8" descr="A screenshot of a computer&#10;&#10;Description automatically generated">
            <a:extLst>
              <a:ext uri="{FF2B5EF4-FFF2-40B4-BE49-F238E27FC236}">
                <a16:creationId xmlns:a16="http://schemas.microsoft.com/office/drawing/2014/main" id="{2D9312D3-B958-B50B-94B5-ACE3F205B9C9}"/>
              </a:ext>
            </a:extLst>
          </p:cNvPr>
          <p:cNvPicPr>
            <a:picLocks noChangeAspect="1"/>
          </p:cNvPicPr>
          <p:nvPr/>
        </p:nvPicPr>
        <p:blipFill>
          <a:blip r:embed="rId4"/>
          <a:stretch>
            <a:fillRect/>
          </a:stretch>
        </p:blipFill>
        <p:spPr>
          <a:xfrm>
            <a:off x="1302073" y="4078420"/>
            <a:ext cx="8668101" cy="1511675"/>
          </a:xfrm>
          <a:prstGeom prst="rect">
            <a:avLst/>
          </a:prstGeom>
          <a:ln>
            <a:noFill/>
          </a:ln>
          <a:effectLst>
            <a:outerShdw blurRad="292100" dist="139700" dir="2700000" algn="tl" rotWithShape="0">
              <a:srgbClr val="333333">
                <a:alpha val="65000"/>
              </a:srgbClr>
            </a:outerShdw>
          </a:effectLst>
        </p:spPr>
      </p:pic>
      <p:pic>
        <p:nvPicPr>
          <p:cNvPr id="12" name="Picture 11" descr="A white background with black dots&#10;&#10;Description automatically generated">
            <a:extLst>
              <a:ext uri="{FF2B5EF4-FFF2-40B4-BE49-F238E27FC236}">
                <a16:creationId xmlns:a16="http://schemas.microsoft.com/office/drawing/2014/main" id="{1E1E0949-ADAA-520E-A117-3EA044189803}"/>
              </a:ext>
            </a:extLst>
          </p:cNvPr>
          <p:cNvPicPr>
            <a:picLocks noChangeAspect="1"/>
          </p:cNvPicPr>
          <p:nvPr/>
        </p:nvPicPr>
        <p:blipFill>
          <a:blip r:embed="rId5"/>
          <a:stretch>
            <a:fillRect/>
          </a:stretch>
        </p:blipFill>
        <p:spPr>
          <a:xfrm>
            <a:off x="1410906" y="2969444"/>
            <a:ext cx="5273598" cy="172237"/>
          </a:xfrm>
          <a:prstGeom prst="rect">
            <a:avLst/>
          </a:prstGeom>
        </p:spPr>
      </p:pic>
      <p:pic>
        <p:nvPicPr>
          <p:cNvPr id="13" name="Picture 12" descr="A white background with black dots&#10;&#10;Description automatically generated">
            <a:extLst>
              <a:ext uri="{FF2B5EF4-FFF2-40B4-BE49-F238E27FC236}">
                <a16:creationId xmlns:a16="http://schemas.microsoft.com/office/drawing/2014/main" id="{18CDBB47-EFCA-797F-4C75-C3448D3FB31D}"/>
              </a:ext>
            </a:extLst>
          </p:cNvPr>
          <p:cNvPicPr>
            <a:picLocks noChangeAspect="1"/>
          </p:cNvPicPr>
          <p:nvPr/>
        </p:nvPicPr>
        <p:blipFill>
          <a:blip r:embed="rId5"/>
          <a:stretch>
            <a:fillRect/>
          </a:stretch>
        </p:blipFill>
        <p:spPr>
          <a:xfrm>
            <a:off x="4793920" y="2969444"/>
            <a:ext cx="5273598" cy="172237"/>
          </a:xfrm>
          <a:prstGeom prst="rect">
            <a:avLst/>
          </a:prstGeom>
        </p:spPr>
      </p:pic>
      <p:pic>
        <p:nvPicPr>
          <p:cNvPr id="14" name="Picture 13" descr="A white background with black dots&#10;&#10;Description automatically generated">
            <a:extLst>
              <a:ext uri="{FF2B5EF4-FFF2-40B4-BE49-F238E27FC236}">
                <a16:creationId xmlns:a16="http://schemas.microsoft.com/office/drawing/2014/main" id="{A2C45B2F-08CF-5281-C123-8F3594E98143}"/>
              </a:ext>
            </a:extLst>
          </p:cNvPr>
          <p:cNvPicPr>
            <a:picLocks noChangeAspect="1"/>
          </p:cNvPicPr>
          <p:nvPr/>
        </p:nvPicPr>
        <p:blipFill>
          <a:blip r:embed="rId5"/>
          <a:stretch>
            <a:fillRect/>
          </a:stretch>
        </p:blipFill>
        <p:spPr>
          <a:xfrm>
            <a:off x="1302073" y="4637435"/>
            <a:ext cx="5273598" cy="284309"/>
          </a:xfrm>
          <a:prstGeom prst="rect">
            <a:avLst/>
          </a:prstGeom>
        </p:spPr>
      </p:pic>
      <p:pic>
        <p:nvPicPr>
          <p:cNvPr id="15" name="Picture 14" descr="A white background with black dots&#10;&#10;Description automatically generated">
            <a:extLst>
              <a:ext uri="{FF2B5EF4-FFF2-40B4-BE49-F238E27FC236}">
                <a16:creationId xmlns:a16="http://schemas.microsoft.com/office/drawing/2014/main" id="{C465EC26-D37C-BEE2-0378-9219F1119888}"/>
              </a:ext>
            </a:extLst>
          </p:cNvPr>
          <p:cNvPicPr>
            <a:picLocks noChangeAspect="1"/>
          </p:cNvPicPr>
          <p:nvPr/>
        </p:nvPicPr>
        <p:blipFill>
          <a:blip r:embed="rId5"/>
          <a:stretch>
            <a:fillRect/>
          </a:stretch>
        </p:blipFill>
        <p:spPr>
          <a:xfrm>
            <a:off x="4685087" y="4637435"/>
            <a:ext cx="5273598" cy="284309"/>
          </a:xfrm>
          <a:prstGeom prst="rect">
            <a:avLst/>
          </a:prstGeom>
        </p:spPr>
      </p:pic>
      <p:pic>
        <p:nvPicPr>
          <p:cNvPr id="11" name="Picture 10">
            <a:extLst>
              <a:ext uri="{FF2B5EF4-FFF2-40B4-BE49-F238E27FC236}">
                <a16:creationId xmlns:a16="http://schemas.microsoft.com/office/drawing/2014/main" id="{79492950-1FDF-1EB5-BD7F-C99F4DDF3A56}"/>
              </a:ext>
            </a:extLst>
          </p:cNvPr>
          <p:cNvPicPr>
            <a:picLocks noChangeAspect="1"/>
          </p:cNvPicPr>
          <p:nvPr/>
        </p:nvPicPr>
        <p:blipFill rotWithShape="1">
          <a:blip r:embed="rId6"/>
          <a:srcRect t="27785"/>
          <a:stretch/>
        </p:blipFill>
        <p:spPr>
          <a:xfrm>
            <a:off x="1302073" y="2981641"/>
            <a:ext cx="1907821" cy="160040"/>
          </a:xfrm>
          <a:prstGeom prst="rect">
            <a:avLst/>
          </a:prstGeom>
        </p:spPr>
      </p:pic>
      <p:pic>
        <p:nvPicPr>
          <p:cNvPr id="16" name="Picture 15">
            <a:extLst>
              <a:ext uri="{FF2B5EF4-FFF2-40B4-BE49-F238E27FC236}">
                <a16:creationId xmlns:a16="http://schemas.microsoft.com/office/drawing/2014/main" id="{8D12D27C-6541-53CF-831B-B3F49022CFE1}"/>
              </a:ext>
            </a:extLst>
          </p:cNvPr>
          <p:cNvPicPr>
            <a:picLocks noChangeAspect="1"/>
          </p:cNvPicPr>
          <p:nvPr/>
        </p:nvPicPr>
        <p:blipFill rotWithShape="1">
          <a:blip r:embed="rId6"/>
          <a:srcRect t="27785"/>
          <a:stretch/>
        </p:blipFill>
        <p:spPr>
          <a:xfrm>
            <a:off x="1302073" y="4651262"/>
            <a:ext cx="1907821" cy="16004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Rounded Rectangle 1">
            <a:extLst>
              <a:ext uri="{FF2B5EF4-FFF2-40B4-BE49-F238E27FC236}">
                <a16:creationId xmlns:a16="http://schemas.microsoft.com/office/drawing/2014/main" id="{39566206-792C-FCF2-F23C-48D33395892D}"/>
              </a:ext>
            </a:extLst>
          </p:cNvPr>
          <p:cNvSpPr/>
          <p:nvPr/>
        </p:nvSpPr>
        <p:spPr>
          <a:xfrm>
            <a:off x="785624" y="1596380"/>
            <a:ext cx="9300748" cy="701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determined the booster that have carried the maximum payload using a subquery in the WHERE clause and the MAX() function. </a:t>
            </a:r>
            <a:endParaRPr lang="en-US" dirty="0">
              <a:effectLst/>
            </a:endParaRPr>
          </a:p>
        </p:txBody>
      </p:sp>
      <p:pic>
        <p:nvPicPr>
          <p:cNvPr id="7" name="Picture 6" descr="A screenshot of a computer&#10;&#10;Description automatically generated">
            <a:extLst>
              <a:ext uri="{FF2B5EF4-FFF2-40B4-BE49-F238E27FC236}">
                <a16:creationId xmlns:a16="http://schemas.microsoft.com/office/drawing/2014/main" id="{79A15AFC-7FA4-46C3-21CC-838DADC622E3}"/>
              </a:ext>
            </a:extLst>
          </p:cNvPr>
          <p:cNvPicPr>
            <a:picLocks noChangeAspect="1"/>
          </p:cNvPicPr>
          <p:nvPr/>
        </p:nvPicPr>
        <p:blipFill>
          <a:blip r:embed="rId3"/>
          <a:stretch>
            <a:fillRect/>
          </a:stretch>
        </p:blipFill>
        <p:spPr>
          <a:xfrm>
            <a:off x="1346200" y="2425948"/>
            <a:ext cx="7772400" cy="4191192"/>
          </a:xfrm>
          <a:prstGeom prst="rect">
            <a:avLst/>
          </a:prstGeom>
          <a:ln>
            <a:noFill/>
          </a:ln>
          <a:effectLst>
            <a:outerShdw blurRad="292100" dist="139700" dir="2700000" algn="tl" rotWithShape="0">
              <a:srgbClr val="333333">
                <a:alpha val="65000"/>
              </a:srgbClr>
            </a:outerShdw>
          </a:effectLst>
        </p:spPr>
      </p:pic>
      <p:pic>
        <p:nvPicPr>
          <p:cNvPr id="9" name="Picture 8" descr="A white background with black dots&#10;&#10;Description automatically generated">
            <a:extLst>
              <a:ext uri="{FF2B5EF4-FFF2-40B4-BE49-F238E27FC236}">
                <a16:creationId xmlns:a16="http://schemas.microsoft.com/office/drawing/2014/main" id="{E53A5F5E-3261-87A6-BBCE-1017EEE2733D}"/>
              </a:ext>
            </a:extLst>
          </p:cNvPr>
          <p:cNvPicPr>
            <a:picLocks noChangeAspect="1"/>
          </p:cNvPicPr>
          <p:nvPr/>
        </p:nvPicPr>
        <p:blipFill>
          <a:blip r:embed="rId4"/>
          <a:stretch>
            <a:fillRect/>
          </a:stretch>
        </p:blipFill>
        <p:spPr>
          <a:xfrm>
            <a:off x="1420313" y="2999525"/>
            <a:ext cx="7589679" cy="284309"/>
          </a:xfrm>
          <a:prstGeom prst="rect">
            <a:avLst/>
          </a:prstGeom>
        </p:spPr>
      </p:pic>
      <p:pic>
        <p:nvPicPr>
          <p:cNvPr id="8" name="Picture 7">
            <a:extLst>
              <a:ext uri="{FF2B5EF4-FFF2-40B4-BE49-F238E27FC236}">
                <a16:creationId xmlns:a16="http://schemas.microsoft.com/office/drawing/2014/main" id="{2AF63167-A4B5-D02F-EA1C-484000695E71}"/>
              </a:ext>
            </a:extLst>
          </p:cNvPr>
          <p:cNvPicPr>
            <a:picLocks noChangeAspect="1"/>
          </p:cNvPicPr>
          <p:nvPr/>
        </p:nvPicPr>
        <p:blipFill rotWithShape="1">
          <a:blip r:embed="rId5"/>
          <a:srcRect t="27785"/>
          <a:stretch/>
        </p:blipFill>
        <p:spPr>
          <a:xfrm>
            <a:off x="1346200" y="3023174"/>
            <a:ext cx="1642851" cy="1378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ounded Rectangle 1">
            <a:extLst>
              <a:ext uri="{FF2B5EF4-FFF2-40B4-BE49-F238E27FC236}">
                <a16:creationId xmlns:a16="http://schemas.microsoft.com/office/drawing/2014/main" id="{D0B4E681-5607-59ED-6BA0-E45EC679E496}"/>
              </a:ext>
            </a:extLst>
          </p:cNvPr>
          <p:cNvSpPr/>
          <p:nvPr/>
        </p:nvSpPr>
        <p:spPr>
          <a:xfrm>
            <a:off x="797347" y="1596380"/>
            <a:ext cx="9300748" cy="912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a combinations of the WHERE clause, LIKE, AND, and BETWEEN conditions to filter for failed landing outcomes in drone ship, their booster versions, and launch site names for year 2015 </a:t>
            </a:r>
          </a:p>
        </p:txBody>
      </p:sp>
      <p:pic>
        <p:nvPicPr>
          <p:cNvPr id="7" name="Picture 6" descr="A screenshot of a computer&#10;&#10;Description automatically generated">
            <a:extLst>
              <a:ext uri="{FF2B5EF4-FFF2-40B4-BE49-F238E27FC236}">
                <a16:creationId xmlns:a16="http://schemas.microsoft.com/office/drawing/2014/main" id="{59013595-A900-603C-4594-DEDCDE3A238A}"/>
              </a:ext>
            </a:extLst>
          </p:cNvPr>
          <p:cNvPicPr>
            <a:picLocks noChangeAspect="1"/>
          </p:cNvPicPr>
          <p:nvPr/>
        </p:nvPicPr>
        <p:blipFill>
          <a:blip r:embed="rId3"/>
          <a:stretch>
            <a:fillRect/>
          </a:stretch>
        </p:blipFill>
        <p:spPr>
          <a:xfrm>
            <a:off x="1132253" y="2783742"/>
            <a:ext cx="8850481" cy="2561981"/>
          </a:xfrm>
          <a:prstGeom prst="rect">
            <a:avLst/>
          </a:prstGeom>
          <a:ln>
            <a:noFill/>
          </a:ln>
          <a:effectLst>
            <a:outerShdw blurRad="292100" dist="139700" dir="2700000" algn="tl" rotWithShape="0">
              <a:srgbClr val="333333">
                <a:alpha val="65000"/>
              </a:srgbClr>
            </a:outerShdw>
          </a:effectLst>
        </p:spPr>
      </p:pic>
      <p:pic>
        <p:nvPicPr>
          <p:cNvPr id="8" name="Picture 7" descr="A white background with black dots&#10;&#10;Description automatically generated">
            <a:extLst>
              <a:ext uri="{FF2B5EF4-FFF2-40B4-BE49-F238E27FC236}">
                <a16:creationId xmlns:a16="http://schemas.microsoft.com/office/drawing/2014/main" id="{23234A3F-F433-0251-9601-FE46DC91312B}"/>
              </a:ext>
            </a:extLst>
          </p:cNvPr>
          <p:cNvPicPr>
            <a:picLocks noChangeAspect="1"/>
          </p:cNvPicPr>
          <p:nvPr/>
        </p:nvPicPr>
        <p:blipFill>
          <a:blip r:embed="rId4"/>
          <a:stretch>
            <a:fillRect/>
          </a:stretch>
        </p:blipFill>
        <p:spPr>
          <a:xfrm>
            <a:off x="1206366" y="3644295"/>
            <a:ext cx="8676188" cy="423613"/>
          </a:xfrm>
          <a:prstGeom prst="rect">
            <a:avLst/>
          </a:prstGeom>
        </p:spPr>
      </p:pic>
      <p:pic>
        <p:nvPicPr>
          <p:cNvPr id="9" name="Picture 8">
            <a:extLst>
              <a:ext uri="{FF2B5EF4-FFF2-40B4-BE49-F238E27FC236}">
                <a16:creationId xmlns:a16="http://schemas.microsoft.com/office/drawing/2014/main" id="{26208467-71DC-B68B-AE29-661F801E286E}"/>
              </a:ext>
            </a:extLst>
          </p:cNvPr>
          <p:cNvPicPr>
            <a:picLocks noChangeAspect="1"/>
          </p:cNvPicPr>
          <p:nvPr/>
        </p:nvPicPr>
        <p:blipFill rotWithShape="1">
          <a:blip r:embed="rId5"/>
          <a:srcRect t="27785"/>
          <a:stretch/>
        </p:blipFill>
        <p:spPr>
          <a:xfrm>
            <a:off x="1132252" y="3667944"/>
            <a:ext cx="2531921" cy="2123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ounded Rectangle 1">
            <a:extLst>
              <a:ext uri="{FF2B5EF4-FFF2-40B4-BE49-F238E27FC236}">
                <a16:creationId xmlns:a16="http://schemas.microsoft.com/office/drawing/2014/main" id="{830F6EFF-1D33-57F4-BDD2-24183D19C327}"/>
              </a:ext>
            </a:extLst>
          </p:cNvPr>
          <p:cNvSpPr/>
          <p:nvPr/>
        </p:nvSpPr>
        <p:spPr>
          <a:xfrm>
            <a:off x="797348" y="1596380"/>
            <a:ext cx="2719576" cy="2131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effectLst/>
                <a:latin typeface="Abadi" panose="020B0604020104020204" pitchFamily="34" charset="0"/>
              </a:rPr>
              <a:t>We selected Landing outcomes and the COUNT of landing outcomes from the data and used the WHERE clause to filter for landing outcomes BETWEEN 2010-06-04 to 2010-03-20. </a:t>
            </a:r>
            <a:endParaRPr lang="en-US" sz="1600" dirty="0">
              <a:effectLst/>
            </a:endParaRPr>
          </a:p>
        </p:txBody>
      </p:sp>
      <p:sp>
        <p:nvSpPr>
          <p:cNvPr id="6" name="Rounded Rectangle 5">
            <a:extLst>
              <a:ext uri="{FF2B5EF4-FFF2-40B4-BE49-F238E27FC236}">
                <a16:creationId xmlns:a16="http://schemas.microsoft.com/office/drawing/2014/main" id="{0958CA3E-F84E-8E2F-E243-15105A9A95B7}"/>
              </a:ext>
            </a:extLst>
          </p:cNvPr>
          <p:cNvSpPr/>
          <p:nvPr/>
        </p:nvSpPr>
        <p:spPr>
          <a:xfrm>
            <a:off x="770011" y="3858845"/>
            <a:ext cx="2719576" cy="2131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applied the GROUP BY clause to group the landing outcomes and the ORDER BY clause to order the grouped landing outcome in descending order.</a:t>
            </a:r>
            <a:endParaRPr lang="en-US" sz="1600" dirty="0">
              <a:effectLst/>
            </a:endParaRPr>
          </a:p>
        </p:txBody>
      </p:sp>
      <p:pic>
        <p:nvPicPr>
          <p:cNvPr id="8" name="Picture 7" descr="A screenshot of a computer&#10;&#10;Description automatically generated">
            <a:extLst>
              <a:ext uri="{FF2B5EF4-FFF2-40B4-BE49-F238E27FC236}">
                <a16:creationId xmlns:a16="http://schemas.microsoft.com/office/drawing/2014/main" id="{210C9E9C-8B75-E496-7693-3A51F51041B1}"/>
              </a:ext>
            </a:extLst>
          </p:cNvPr>
          <p:cNvPicPr>
            <a:picLocks noChangeAspect="1"/>
          </p:cNvPicPr>
          <p:nvPr/>
        </p:nvPicPr>
        <p:blipFill>
          <a:blip r:embed="rId3"/>
          <a:stretch>
            <a:fillRect/>
          </a:stretch>
        </p:blipFill>
        <p:spPr>
          <a:xfrm>
            <a:off x="3779520" y="1910024"/>
            <a:ext cx="7772400" cy="3635828"/>
          </a:xfrm>
          <a:prstGeom prst="rect">
            <a:avLst/>
          </a:prstGeom>
          <a:ln>
            <a:noFill/>
          </a:ln>
          <a:effectLst>
            <a:outerShdw blurRad="292100" dist="139700" dir="2700000" algn="tl" rotWithShape="0">
              <a:srgbClr val="333333">
                <a:alpha val="65000"/>
              </a:srgbClr>
            </a:outerShdw>
          </a:effectLst>
        </p:spPr>
      </p:pic>
      <p:pic>
        <p:nvPicPr>
          <p:cNvPr id="9" name="Picture 8" descr="A white background with black dots&#10;&#10;Description automatically generated">
            <a:extLst>
              <a:ext uri="{FF2B5EF4-FFF2-40B4-BE49-F238E27FC236}">
                <a16:creationId xmlns:a16="http://schemas.microsoft.com/office/drawing/2014/main" id="{893D16FC-D888-6301-396F-F547D9AAEC0B}"/>
              </a:ext>
            </a:extLst>
          </p:cNvPr>
          <p:cNvPicPr>
            <a:picLocks noChangeAspect="1"/>
          </p:cNvPicPr>
          <p:nvPr/>
        </p:nvPicPr>
        <p:blipFill>
          <a:blip r:embed="rId4"/>
          <a:stretch>
            <a:fillRect/>
          </a:stretch>
        </p:blipFill>
        <p:spPr>
          <a:xfrm>
            <a:off x="4960620" y="2812263"/>
            <a:ext cx="6591300" cy="423613"/>
          </a:xfrm>
          <a:prstGeom prst="rect">
            <a:avLst/>
          </a:prstGeom>
        </p:spPr>
      </p:pic>
      <p:pic>
        <p:nvPicPr>
          <p:cNvPr id="11" name="Picture 10" descr="A white background with black dots&#10;&#10;Description automatically generated">
            <a:extLst>
              <a:ext uri="{FF2B5EF4-FFF2-40B4-BE49-F238E27FC236}">
                <a16:creationId xmlns:a16="http://schemas.microsoft.com/office/drawing/2014/main" id="{504FBE2A-A895-F1C8-9F4B-9C229BF99CC0}"/>
              </a:ext>
            </a:extLst>
          </p:cNvPr>
          <p:cNvPicPr>
            <a:picLocks noChangeAspect="1"/>
          </p:cNvPicPr>
          <p:nvPr/>
        </p:nvPicPr>
        <p:blipFill>
          <a:blip r:embed="rId4"/>
          <a:stretch>
            <a:fillRect/>
          </a:stretch>
        </p:blipFill>
        <p:spPr>
          <a:xfrm>
            <a:off x="3806857" y="2833775"/>
            <a:ext cx="2531921" cy="291387"/>
          </a:xfrm>
          <a:prstGeom prst="rect">
            <a:avLst/>
          </a:prstGeom>
        </p:spPr>
      </p:pic>
      <p:pic>
        <p:nvPicPr>
          <p:cNvPr id="10" name="Picture 9">
            <a:extLst>
              <a:ext uri="{FF2B5EF4-FFF2-40B4-BE49-F238E27FC236}">
                <a16:creationId xmlns:a16="http://schemas.microsoft.com/office/drawing/2014/main" id="{E7130F8E-DE3D-C2DB-E6A3-C04746FD842A}"/>
              </a:ext>
            </a:extLst>
          </p:cNvPr>
          <p:cNvPicPr>
            <a:picLocks noChangeAspect="1"/>
          </p:cNvPicPr>
          <p:nvPr/>
        </p:nvPicPr>
        <p:blipFill rotWithShape="1">
          <a:blip r:embed="rId5"/>
          <a:srcRect t="27785"/>
          <a:stretch/>
        </p:blipFill>
        <p:spPr>
          <a:xfrm>
            <a:off x="3827042" y="2854930"/>
            <a:ext cx="2016284" cy="1691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the Launch Sites </a:t>
            </a:r>
          </a:p>
        </p:txBody>
      </p:sp>
      <p:pic>
        <p:nvPicPr>
          <p:cNvPr id="4" name="Picture 3" descr="A map of the united states&#10;&#10;Description automatically generated">
            <a:extLst>
              <a:ext uri="{FF2B5EF4-FFF2-40B4-BE49-F238E27FC236}">
                <a16:creationId xmlns:a16="http://schemas.microsoft.com/office/drawing/2014/main" id="{F816C438-96DF-67B2-930B-E2AC556261C5}"/>
              </a:ext>
            </a:extLst>
          </p:cNvPr>
          <p:cNvPicPr>
            <a:picLocks noChangeAspect="1"/>
          </p:cNvPicPr>
          <p:nvPr/>
        </p:nvPicPr>
        <p:blipFill>
          <a:blip r:embed="rId3"/>
          <a:stretch>
            <a:fillRect/>
          </a:stretch>
        </p:blipFill>
        <p:spPr>
          <a:xfrm>
            <a:off x="701928" y="2514547"/>
            <a:ext cx="6809837" cy="3513911"/>
          </a:xfrm>
          <a:prstGeom prst="rect">
            <a:avLst/>
          </a:prstGeom>
          <a:ln>
            <a:noFill/>
          </a:ln>
          <a:effectLst>
            <a:outerShdw blurRad="292100" dist="139700" dir="2700000" algn="tl" rotWithShape="0">
              <a:srgbClr val="333333">
                <a:alpha val="65000"/>
              </a:srgbClr>
            </a:outerShdw>
          </a:effectLst>
        </p:spPr>
      </p:pic>
      <p:sp>
        <p:nvSpPr>
          <p:cNvPr id="6" name="Rounded Rectangle 5">
            <a:extLst>
              <a:ext uri="{FF2B5EF4-FFF2-40B4-BE49-F238E27FC236}">
                <a16:creationId xmlns:a16="http://schemas.microsoft.com/office/drawing/2014/main" id="{498BF03D-638F-A391-CD4A-A4348AC0B274}"/>
              </a:ext>
            </a:extLst>
          </p:cNvPr>
          <p:cNvSpPr/>
          <p:nvPr/>
        </p:nvSpPr>
        <p:spPr>
          <a:xfrm>
            <a:off x="785624" y="1596380"/>
            <a:ext cx="9300748" cy="701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wildcard like ‘%’ to filter for WHERE </a:t>
            </a:r>
            <a:r>
              <a:rPr lang="en-US" sz="1800" dirty="0" err="1">
                <a:effectLst/>
                <a:latin typeface="Abadi" panose="020B0604020104020204" pitchFamily="34" charset="0"/>
              </a:rPr>
              <a:t>MissionOutcome</a:t>
            </a:r>
            <a:r>
              <a:rPr lang="en-US" sz="1800" dirty="0">
                <a:effectLst/>
                <a:latin typeface="Abadi" panose="020B0604020104020204" pitchFamily="34" charset="0"/>
              </a:rPr>
              <a:t> was a success or a failure. </a:t>
            </a:r>
            <a:endParaRPr lang="en-US" dirty="0">
              <a:effectLst/>
            </a:endParaRPr>
          </a:p>
        </p:txBody>
      </p:sp>
      <p:sp>
        <p:nvSpPr>
          <p:cNvPr id="7" name="Rounded Rectangle 6">
            <a:extLst>
              <a:ext uri="{FF2B5EF4-FFF2-40B4-BE49-F238E27FC236}">
                <a16:creationId xmlns:a16="http://schemas.microsoft.com/office/drawing/2014/main" id="{19D2BD64-30EB-CF1E-C9BF-FF3076F57CCD}"/>
              </a:ext>
            </a:extLst>
          </p:cNvPr>
          <p:cNvSpPr/>
          <p:nvPr/>
        </p:nvSpPr>
        <p:spPr>
          <a:xfrm>
            <a:off x="7894320" y="2514547"/>
            <a:ext cx="3192780" cy="1028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Red point indicate missions with success or failure21qw	</a:t>
            </a:r>
            <a:endParaRPr lang="en-US" dirty="0">
              <a:effectLst/>
            </a:endParaRPr>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6" name="Rectangle 31">
            <a:extLst>
              <a:ext uri="{FF2B5EF4-FFF2-40B4-BE49-F238E27FC236}">
                <a16:creationId xmlns:a16="http://schemas.microsoft.com/office/drawing/2014/main" id="{A9D6EEA4-51EF-4796-BE5B-F3EB11F23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AC2FCAFC-BDE0-9C26-1177-389BABC407C4}"/>
              </a:ext>
            </a:extLst>
          </p:cNvPr>
          <p:cNvPicPr>
            <a:picLocks noChangeAspect="1"/>
          </p:cNvPicPr>
          <p:nvPr/>
        </p:nvPicPr>
        <p:blipFill rotWithShape="1">
          <a:blip r:embed="rId3">
            <a:alphaModFix amt="25000"/>
          </a:blip>
          <a:srcRect t="15730"/>
          <a:stretch/>
        </p:blipFill>
        <p:spPr>
          <a:xfrm>
            <a:off x="0" y="215552"/>
            <a:ext cx="12191980" cy="6858001"/>
          </a:xfrm>
          <a:prstGeom prst="rect">
            <a:avLst/>
          </a:prstGeom>
        </p:spPr>
      </p:pic>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8179" y="1690688"/>
            <a:ext cx="10740101" cy="44842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FFFFFF"/>
                </a:solidFill>
                <a:effectLst/>
                <a:latin typeface="+mn-lt"/>
              </a:rPr>
              <a:t>SpaceX, an innovative and space-oriented organization is currently offering rocket launches specifically Falcon 9 as low as 62 million dollars. In the space market we often find costs around 165 million dollar per launch. </a:t>
            </a:r>
            <a:r>
              <a:rPr lang="en-US" sz="2000" dirty="0">
                <a:solidFill>
                  <a:srgbClr val="FFFFFF"/>
                </a:solidFill>
                <a:latin typeface="+mn-lt"/>
              </a:rPr>
              <a:t>Low prices of SpaceX are due to the </a:t>
            </a:r>
            <a:r>
              <a:rPr lang="en-US" sz="2000" dirty="0">
                <a:solidFill>
                  <a:srgbClr val="FFFFFF"/>
                </a:solidFill>
                <a:effectLst/>
                <a:latin typeface="+mn-lt"/>
              </a:rPr>
              <a:t>idea of reusing the first stage of the launch by re-land the rocket to be used on the next mission. Repeating this process can make the price go down even more. </a:t>
            </a:r>
          </a:p>
          <a:p>
            <a:pPr marL="0" indent="0">
              <a:buNone/>
            </a:pPr>
            <a:r>
              <a:rPr lang="en-US" sz="2000" dirty="0">
                <a:solidFill>
                  <a:srgbClr val="FFFFFF"/>
                </a:solidFill>
                <a:effectLst/>
                <a:latin typeface="+mn-lt"/>
              </a:rPr>
              <a:t>As a data scientist of SpaceX, the goal of this project is to create the optimal machine learning pipeline to predict the landing outcome of the first stage in the future. This project is crucial in identifying the competitive low price to bid against SpaceX for a rocket launch. </a:t>
            </a:r>
          </a:p>
          <a:p>
            <a:pPr marL="0" indent="0">
              <a:buNone/>
            </a:pPr>
            <a:r>
              <a:rPr lang="en-US" sz="2000" dirty="0">
                <a:solidFill>
                  <a:srgbClr val="FFFFFF"/>
                </a:solidFill>
                <a:effectLst/>
                <a:latin typeface="+mn-lt"/>
              </a:rPr>
              <a:t>The problems included:</a:t>
            </a:r>
          </a:p>
          <a:p>
            <a:r>
              <a:rPr lang="en-US" sz="2000" dirty="0">
                <a:solidFill>
                  <a:srgbClr val="FFFFFF"/>
                </a:solidFill>
                <a:latin typeface="+mn-lt"/>
              </a:rPr>
              <a:t>I</a:t>
            </a:r>
            <a:r>
              <a:rPr lang="en-US" sz="2000" dirty="0">
                <a:solidFill>
                  <a:srgbClr val="FFFFFF"/>
                </a:solidFill>
                <a:effectLst/>
                <a:latin typeface="+mn-lt"/>
              </a:rPr>
              <a:t>dentifying all critical factors that influence the landing outcome.</a:t>
            </a:r>
          </a:p>
          <a:p>
            <a:r>
              <a:rPr lang="en-US" sz="2000" dirty="0">
                <a:solidFill>
                  <a:srgbClr val="FFFFFF"/>
                </a:solidFill>
                <a:effectLst/>
                <a:latin typeface="+mn-lt"/>
              </a:rPr>
              <a:t>The relationship between each variables and how it is affecting the outcome.</a:t>
            </a:r>
          </a:p>
          <a:p>
            <a:r>
              <a:rPr lang="en-US" sz="2000" dirty="0">
                <a:solidFill>
                  <a:srgbClr val="FFFFFF"/>
                </a:solidFill>
                <a:effectLst/>
                <a:latin typeface="+mn-lt"/>
              </a:rPr>
              <a:t>The optimal condition required to increase probability of successful landing. </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368229" y="6181813"/>
            <a:ext cx="457200" cy="457200"/>
          </a:xfrm>
          <a:prstGeom prst="ellipse">
            <a:avLst/>
          </a:prstGeom>
          <a:solidFill>
            <a:srgbClr val="2E2E2E">
              <a:alpha val="60000"/>
            </a:srgbClr>
          </a:solidFill>
          <a:ln>
            <a:noFill/>
          </a:ln>
        </p:spPr>
        <p:txBody>
          <a:bodyPr vert="horz" lIns="91440" tIns="45720" rIns="91440" bIns="45720" rtlCol="0" anchor="ctr">
            <a:normAutofit/>
          </a:bodyPr>
          <a:lstStyle/>
          <a:p>
            <a:pPr algn="ctr">
              <a:spcAft>
                <a:spcPts val="600"/>
              </a:spcAft>
              <a:defRPr/>
            </a:pPr>
            <a:fld id="{5075537C-CA84-1446-933C-8E9D027F9201}" type="slidenum">
              <a:rPr lang="en-US" sz="1200">
                <a:solidFill>
                  <a:prstClr val="white"/>
                </a:solidFill>
                <a:latin typeface="Calibri" panose="020F0502020204030204"/>
              </a:rPr>
              <a:pPr algn="ctr">
                <a:spcAft>
                  <a:spcPts val="600"/>
                </a:spcAft>
                <a:defRPr/>
              </a:pPr>
              <a:t>4</a:t>
            </a:fld>
            <a:endParaRPr lang="en-US" sz="1200">
              <a:solidFill>
                <a:prstClr val="white"/>
              </a:solidFill>
              <a:latin typeface="Calibri" panose="020F0502020204030204"/>
            </a:endParaRPr>
          </a:p>
        </p:txBody>
      </p:sp>
      <p:sp>
        <p:nvSpPr>
          <p:cNvPr id="6" name="Title 1">
            <a:extLst>
              <a:ext uri="{FF2B5EF4-FFF2-40B4-BE49-F238E27FC236}">
                <a16:creationId xmlns:a16="http://schemas.microsoft.com/office/drawing/2014/main" id="{15837A1F-CEC7-3E97-DC79-1A38629238A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dirty="0">
                <a:solidFill>
                  <a:srgbClr val="FFFFFF"/>
                </a:solidFill>
                <a:latin typeface="+mj-lt"/>
                <a:ea typeface="+mj-ea"/>
                <a:cs typeface="+mj-cs"/>
              </a:rPr>
              <a:t>Introduction</a:t>
            </a:r>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 </a:t>
            </a:r>
          </a:p>
        </p:txBody>
      </p:sp>
      <p:pic>
        <p:nvPicPr>
          <p:cNvPr id="4" name="Picture 3" descr="A map of the united states&#10;&#10;Description automatically generated">
            <a:extLst>
              <a:ext uri="{FF2B5EF4-FFF2-40B4-BE49-F238E27FC236}">
                <a16:creationId xmlns:a16="http://schemas.microsoft.com/office/drawing/2014/main" id="{C7B3E576-679C-B67A-CC0D-83BAF1ED0BD5}"/>
              </a:ext>
            </a:extLst>
          </p:cNvPr>
          <p:cNvPicPr>
            <a:picLocks noChangeAspect="1"/>
          </p:cNvPicPr>
          <p:nvPr/>
        </p:nvPicPr>
        <p:blipFill>
          <a:blip r:embed="rId3"/>
          <a:stretch>
            <a:fillRect/>
          </a:stretch>
        </p:blipFill>
        <p:spPr>
          <a:xfrm>
            <a:off x="103579" y="2745346"/>
            <a:ext cx="5041182" cy="2520591"/>
          </a:xfrm>
          <a:prstGeom prst="rect">
            <a:avLst/>
          </a:prstGeom>
          <a:ln>
            <a:noFill/>
          </a:ln>
          <a:effectLst>
            <a:outerShdw blurRad="292100" dist="139700" dir="2700000" algn="tl" rotWithShape="0">
              <a:srgbClr val="333333">
                <a:alpha val="65000"/>
              </a:srgbClr>
            </a:outerShdw>
          </a:effectLst>
        </p:spPr>
      </p:pic>
      <p:pic>
        <p:nvPicPr>
          <p:cNvPr id="7" name="Picture 6" descr="A screenshot of a map&#10;&#10;Description automatically generated">
            <a:extLst>
              <a:ext uri="{FF2B5EF4-FFF2-40B4-BE49-F238E27FC236}">
                <a16:creationId xmlns:a16="http://schemas.microsoft.com/office/drawing/2014/main" id="{3339D0A2-F255-C747-2E8E-903D22E5C0A9}"/>
              </a:ext>
            </a:extLst>
          </p:cNvPr>
          <p:cNvPicPr>
            <a:picLocks noChangeAspect="1"/>
          </p:cNvPicPr>
          <p:nvPr/>
        </p:nvPicPr>
        <p:blipFill>
          <a:blip r:embed="rId4"/>
          <a:stretch>
            <a:fillRect/>
          </a:stretch>
        </p:blipFill>
        <p:spPr>
          <a:xfrm>
            <a:off x="5375978" y="2782371"/>
            <a:ext cx="2185531" cy="1790700"/>
          </a:xfrm>
          <a:prstGeom prst="rect">
            <a:avLst/>
          </a:prstGeom>
          <a:ln>
            <a:noFill/>
          </a:ln>
          <a:effectLst>
            <a:outerShdw blurRad="292100" dist="139700" dir="2700000" algn="tl" rotWithShape="0">
              <a:srgbClr val="333333">
                <a:alpha val="65000"/>
              </a:srgbClr>
            </a:outerShdw>
          </a:effectLst>
        </p:spPr>
      </p:pic>
      <p:pic>
        <p:nvPicPr>
          <p:cNvPr id="10" name="Picture 9" descr="A map with a line&#10;&#10;Description automatically generated with medium confidence">
            <a:extLst>
              <a:ext uri="{FF2B5EF4-FFF2-40B4-BE49-F238E27FC236}">
                <a16:creationId xmlns:a16="http://schemas.microsoft.com/office/drawing/2014/main" id="{7303BD20-523E-BC23-980E-DC5EB3AE9F25}"/>
              </a:ext>
            </a:extLst>
          </p:cNvPr>
          <p:cNvPicPr>
            <a:picLocks noChangeAspect="1"/>
          </p:cNvPicPr>
          <p:nvPr/>
        </p:nvPicPr>
        <p:blipFill>
          <a:blip r:embed="rId5"/>
          <a:stretch>
            <a:fillRect/>
          </a:stretch>
        </p:blipFill>
        <p:spPr>
          <a:xfrm>
            <a:off x="7814303" y="2072621"/>
            <a:ext cx="3724102" cy="1189415"/>
          </a:xfrm>
          <a:prstGeom prst="rect">
            <a:avLst/>
          </a:prstGeom>
          <a:ln>
            <a:noFill/>
          </a:ln>
          <a:effectLst>
            <a:outerShdw blurRad="292100" dist="139700" dir="2700000" algn="tl" rotWithShape="0">
              <a:srgbClr val="333333">
                <a:alpha val="65000"/>
              </a:srgbClr>
            </a:outerShdw>
          </a:effectLst>
        </p:spPr>
      </p:pic>
      <p:pic>
        <p:nvPicPr>
          <p:cNvPr id="12" name="Picture 11" descr="A close-up of a map&#10;&#10;Description automatically generated">
            <a:extLst>
              <a:ext uri="{FF2B5EF4-FFF2-40B4-BE49-F238E27FC236}">
                <a16:creationId xmlns:a16="http://schemas.microsoft.com/office/drawing/2014/main" id="{1B04E5D5-9FA8-4461-846B-9A85F5A5CD27}"/>
              </a:ext>
            </a:extLst>
          </p:cNvPr>
          <p:cNvPicPr>
            <a:picLocks noChangeAspect="1"/>
          </p:cNvPicPr>
          <p:nvPr/>
        </p:nvPicPr>
        <p:blipFill>
          <a:blip r:embed="rId6"/>
          <a:stretch>
            <a:fillRect/>
          </a:stretch>
        </p:blipFill>
        <p:spPr>
          <a:xfrm>
            <a:off x="7792726" y="3198974"/>
            <a:ext cx="2057400" cy="1866900"/>
          </a:xfrm>
          <a:prstGeom prst="rect">
            <a:avLst/>
          </a:prstGeom>
          <a:ln>
            <a:noFill/>
          </a:ln>
          <a:effectLst>
            <a:outerShdw blurRad="292100" dist="139700" dir="2700000" algn="tl" rotWithShape="0">
              <a:srgbClr val="333333">
                <a:alpha val="65000"/>
              </a:srgbClr>
            </a:outerShdw>
          </a:effectLst>
        </p:spPr>
      </p:pic>
      <p:pic>
        <p:nvPicPr>
          <p:cNvPr id="14" name="Picture 13" descr="A map with a location pin&#10;&#10;Description automatically generated with medium confidence">
            <a:extLst>
              <a:ext uri="{FF2B5EF4-FFF2-40B4-BE49-F238E27FC236}">
                <a16:creationId xmlns:a16="http://schemas.microsoft.com/office/drawing/2014/main" id="{7E4691F6-19AC-3E4C-5AF6-BC8C30F9E9EB}"/>
              </a:ext>
            </a:extLst>
          </p:cNvPr>
          <p:cNvPicPr>
            <a:picLocks noChangeAspect="1"/>
          </p:cNvPicPr>
          <p:nvPr/>
        </p:nvPicPr>
        <p:blipFill>
          <a:blip r:embed="rId7"/>
          <a:stretch>
            <a:fillRect/>
          </a:stretch>
        </p:blipFill>
        <p:spPr>
          <a:xfrm>
            <a:off x="9850126" y="3110291"/>
            <a:ext cx="1778000" cy="1790700"/>
          </a:xfrm>
          <a:prstGeom prst="rect">
            <a:avLst/>
          </a:prstGeom>
          <a:ln>
            <a:noFill/>
          </a:ln>
          <a:effectLst>
            <a:outerShdw blurRad="292100" dist="139700" dir="2700000" algn="tl" rotWithShape="0">
              <a:srgbClr val="333333">
                <a:alpha val="65000"/>
              </a:srgbClr>
            </a:outerShdw>
          </a:effectLst>
        </p:spPr>
      </p:pic>
      <p:sp>
        <p:nvSpPr>
          <p:cNvPr id="15" name="Rounded Rectangle 14">
            <a:extLst>
              <a:ext uri="{FF2B5EF4-FFF2-40B4-BE49-F238E27FC236}">
                <a16:creationId xmlns:a16="http://schemas.microsoft.com/office/drawing/2014/main" id="{D1A5E53E-2C8A-E65C-29A6-2D0BCA1684CC}"/>
              </a:ext>
            </a:extLst>
          </p:cNvPr>
          <p:cNvSpPr/>
          <p:nvPr/>
        </p:nvSpPr>
        <p:spPr>
          <a:xfrm>
            <a:off x="770011" y="1460815"/>
            <a:ext cx="9300748" cy="512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00B050"/>
                </a:solidFill>
                <a:effectLst/>
                <a:latin typeface="Abadi" panose="020B0604020104020204" pitchFamily="34" charset="0"/>
              </a:rPr>
              <a:t>Green Markers</a:t>
            </a:r>
            <a:r>
              <a:rPr lang="en-US" sz="1800" dirty="0">
                <a:effectLst/>
                <a:latin typeface="Abadi" panose="020B0604020104020204" pitchFamily="34" charset="0"/>
              </a:rPr>
              <a:t> show successful Launches and </a:t>
            </a:r>
            <a:r>
              <a:rPr lang="en-US" sz="1800" dirty="0">
                <a:solidFill>
                  <a:srgbClr val="FF0000"/>
                </a:solidFill>
                <a:effectLst/>
                <a:latin typeface="Abadi" panose="020B0604020104020204" pitchFamily="34" charset="0"/>
              </a:rPr>
              <a:t>Red Markers </a:t>
            </a:r>
            <a:r>
              <a:rPr lang="en-US" sz="1800" dirty="0">
                <a:effectLst/>
                <a:latin typeface="Abadi" panose="020B0604020104020204" pitchFamily="34" charset="0"/>
              </a:rPr>
              <a:t>shows failures </a:t>
            </a:r>
            <a:endParaRPr lang="en-US" dirty="0">
              <a:effectLst/>
            </a:endParaRPr>
          </a:p>
        </p:txBody>
      </p:sp>
      <p:sp>
        <p:nvSpPr>
          <p:cNvPr id="16" name="Rounded Rectangle 15">
            <a:extLst>
              <a:ext uri="{FF2B5EF4-FFF2-40B4-BE49-F238E27FC236}">
                <a16:creationId xmlns:a16="http://schemas.microsoft.com/office/drawing/2014/main" id="{20FEB367-6A2E-732E-189A-CEB83544AD5D}"/>
              </a:ext>
            </a:extLst>
          </p:cNvPr>
          <p:cNvSpPr/>
          <p:nvPr/>
        </p:nvSpPr>
        <p:spPr>
          <a:xfrm>
            <a:off x="103579" y="2130283"/>
            <a:ext cx="1471221" cy="477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US MAP</a:t>
            </a:r>
            <a:endParaRPr lang="en-US" dirty="0">
              <a:effectLst/>
            </a:endParaRPr>
          </a:p>
        </p:txBody>
      </p:sp>
      <p:sp>
        <p:nvSpPr>
          <p:cNvPr id="17" name="Rounded Rectangle 16">
            <a:extLst>
              <a:ext uri="{FF2B5EF4-FFF2-40B4-BE49-F238E27FC236}">
                <a16:creationId xmlns:a16="http://schemas.microsoft.com/office/drawing/2014/main" id="{BABDC0CE-B7A2-2441-94D0-48273E46A8BA}"/>
              </a:ext>
            </a:extLst>
          </p:cNvPr>
          <p:cNvSpPr/>
          <p:nvPr/>
        </p:nvSpPr>
        <p:spPr>
          <a:xfrm>
            <a:off x="5335718" y="2120645"/>
            <a:ext cx="2388863" cy="477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Florida Launch Site</a:t>
            </a:r>
            <a:endParaRPr lang="en-US" dirty="0">
              <a:effectLst/>
            </a:endParaRPr>
          </a:p>
        </p:txBody>
      </p:sp>
      <p:pic>
        <p:nvPicPr>
          <p:cNvPr id="19" name="Picture 18" descr="A map with a number of points&#10;&#10;Description automatically generated">
            <a:extLst>
              <a:ext uri="{FF2B5EF4-FFF2-40B4-BE49-F238E27FC236}">
                <a16:creationId xmlns:a16="http://schemas.microsoft.com/office/drawing/2014/main" id="{19ED9B3C-50DF-C149-FEA3-DD6703779C7C}"/>
              </a:ext>
            </a:extLst>
          </p:cNvPr>
          <p:cNvPicPr>
            <a:picLocks noChangeAspect="1"/>
          </p:cNvPicPr>
          <p:nvPr/>
        </p:nvPicPr>
        <p:blipFill>
          <a:blip r:embed="rId8"/>
          <a:stretch>
            <a:fillRect/>
          </a:stretch>
        </p:blipFill>
        <p:spPr>
          <a:xfrm>
            <a:off x="5755454" y="4727670"/>
            <a:ext cx="1448155" cy="2008453"/>
          </a:xfrm>
          <a:prstGeom prst="rect">
            <a:avLst/>
          </a:prstGeom>
          <a:ln>
            <a:noFill/>
          </a:ln>
          <a:effectLst>
            <a:outerShdw blurRad="292100" dist="139700" dir="2700000" algn="tl" rotWithShape="0">
              <a:srgbClr val="333333">
                <a:alpha val="65000"/>
              </a:srgbClr>
            </a:outerShdw>
          </a:effectLst>
        </p:spPr>
      </p:pic>
      <p:sp>
        <p:nvSpPr>
          <p:cNvPr id="20" name="Rounded Rectangle 19">
            <a:extLst>
              <a:ext uri="{FF2B5EF4-FFF2-40B4-BE49-F238E27FC236}">
                <a16:creationId xmlns:a16="http://schemas.microsoft.com/office/drawing/2014/main" id="{2B71A5B4-5AF5-1E1D-08B0-F5779D3591A8}"/>
              </a:ext>
            </a:extLst>
          </p:cNvPr>
          <p:cNvSpPr/>
          <p:nvPr/>
        </p:nvSpPr>
        <p:spPr>
          <a:xfrm>
            <a:off x="2947387" y="5597288"/>
            <a:ext cx="2472998" cy="477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California Launch Site</a:t>
            </a:r>
            <a:endParaRPr lang="en-US" dirty="0">
              <a:effectLst/>
            </a:endParaRPr>
          </a:p>
        </p:txBody>
      </p:sp>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 </a:t>
            </a:r>
          </a:p>
        </p:txBody>
      </p:sp>
      <p:sp>
        <p:nvSpPr>
          <p:cNvPr id="2" name="Rounded Rectangle 1">
            <a:extLst>
              <a:ext uri="{FF2B5EF4-FFF2-40B4-BE49-F238E27FC236}">
                <a16:creationId xmlns:a16="http://schemas.microsoft.com/office/drawing/2014/main" id="{22E3C8BD-669F-E425-C6D0-63ADECB948D4}"/>
              </a:ext>
            </a:extLst>
          </p:cNvPr>
          <p:cNvSpPr/>
          <p:nvPr/>
        </p:nvSpPr>
        <p:spPr>
          <a:xfrm>
            <a:off x="592666" y="1371056"/>
            <a:ext cx="5164666" cy="495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Launch sites are not near railways</a:t>
            </a:r>
            <a:r>
              <a:rPr lang="en-US" dirty="0">
                <a:latin typeface="Abadi" panose="020B0604020104020204" pitchFamily="34" charset="0"/>
              </a:rPr>
              <a:t> and</a:t>
            </a:r>
            <a:r>
              <a:rPr lang="en-US" sz="1800" dirty="0">
                <a:effectLst/>
                <a:latin typeface="Abadi" panose="020B0604020104020204" pitchFamily="34" charset="0"/>
              </a:rPr>
              <a:t> highways</a:t>
            </a:r>
            <a:endParaRPr lang="en-US" dirty="0">
              <a:effectLst/>
            </a:endParaRPr>
          </a:p>
        </p:txBody>
      </p:sp>
      <p:sp>
        <p:nvSpPr>
          <p:cNvPr id="4" name="Rounded Rectangle 3">
            <a:extLst>
              <a:ext uri="{FF2B5EF4-FFF2-40B4-BE49-F238E27FC236}">
                <a16:creationId xmlns:a16="http://schemas.microsoft.com/office/drawing/2014/main" id="{27BD5430-26D2-8CF2-8967-6D91C48381EF}"/>
              </a:ext>
            </a:extLst>
          </p:cNvPr>
          <p:cNvSpPr/>
          <p:nvPr/>
        </p:nvSpPr>
        <p:spPr>
          <a:xfrm>
            <a:off x="592666" y="4211845"/>
            <a:ext cx="3733799" cy="482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Launch sites are near coastlines</a:t>
            </a:r>
            <a:endParaRPr lang="en-US" dirty="0">
              <a:effectLst/>
            </a:endParaRPr>
          </a:p>
        </p:txBody>
      </p:sp>
      <p:sp>
        <p:nvSpPr>
          <p:cNvPr id="6" name="Rounded Rectangle 5">
            <a:extLst>
              <a:ext uri="{FF2B5EF4-FFF2-40B4-BE49-F238E27FC236}">
                <a16:creationId xmlns:a16="http://schemas.microsoft.com/office/drawing/2014/main" id="{547B72C1-2106-ECAC-42E6-A031A4E268C6}"/>
              </a:ext>
            </a:extLst>
          </p:cNvPr>
          <p:cNvSpPr/>
          <p:nvPr/>
        </p:nvSpPr>
        <p:spPr>
          <a:xfrm>
            <a:off x="5470527" y="4211845"/>
            <a:ext cx="4790015" cy="482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Launch sites keep certain distance from cities</a:t>
            </a:r>
            <a:endParaRPr lang="en-US" dirty="0">
              <a:effectLst/>
            </a:endParaRPr>
          </a:p>
        </p:txBody>
      </p:sp>
      <p:pic>
        <p:nvPicPr>
          <p:cNvPr id="9" name="Picture 8" descr="A graph with a line&#10;&#10;Description automatically generated">
            <a:extLst>
              <a:ext uri="{FF2B5EF4-FFF2-40B4-BE49-F238E27FC236}">
                <a16:creationId xmlns:a16="http://schemas.microsoft.com/office/drawing/2014/main" id="{4DF80FD4-D315-31D4-607B-3B11CB9E7D6A}"/>
              </a:ext>
            </a:extLst>
          </p:cNvPr>
          <p:cNvPicPr>
            <a:picLocks noChangeAspect="1"/>
          </p:cNvPicPr>
          <p:nvPr/>
        </p:nvPicPr>
        <p:blipFill>
          <a:blip r:embed="rId3"/>
          <a:stretch>
            <a:fillRect/>
          </a:stretch>
        </p:blipFill>
        <p:spPr>
          <a:xfrm>
            <a:off x="592666" y="4906607"/>
            <a:ext cx="4582968" cy="1188550"/>
          </a:xfrm>
          <a:prstGeom prst="rect">
            <a:avLst/>
          </a:prstGeom>
          <a:ln>
            <a:noFill/>
          </a:ln>
          <a:effectLst>
            <a:outerShdw blurRad="292100" dist="139700" dir="2700000" algn="tl" rotWithShape="0">
              <a:srgbClr val="333333">
                <a:alpha val="65000"/>
              </a:srgbClr>
            </a:outerShdw>
          </a:effectLst>
        </p:spPr>
      </p:pic>
      <p:pic>
        <p:nvPicPr>
          <p:cNvPr id="11" name="Picture 10" descr="A map of a highway&#10;&#10;Description automatically generated">
            <a:extLst>
              <a:ext uri="{FF2B5EF4-FFF2-40B4-BE49-F238E27FC236}">
                <a16:creationId xmlns:a16="http://schemas.microsoft.com/office/drawing/2014/main" id="{54424D0D-1FBA-6CA9-2A81-BB10A63FAB5F}"/>
              </a:ext>
            </a:extLst>
          </p:cNvPr>
          <p:cNvPicPr>
            <a:picLocks noChangeAspect="1"/>
          </p:cNvPicPr>
          <p:nvPr/>
        </p:nvPicPr>
        <p:blipFill>
          <a:blip r:embed="rId4"/>
          <a:stretch>
            <a:fillRect/>
          </a:stretch>
        </p:blipFill>
        <p:spPr>
          <a:xfrm>
            <a:off x="592666" y="1954133"/>
            <a:ext cx="3471334" cy="2066270"/>
          </a:xfrm>
          <a:prstGeom prst="rect">
            <a:avLst/>
          </a:prstGeom>
          <a:ln>
            <a:noFill/>
          </a:ln>
          <a:effectLst>
            <a:outerShdw blurRad="292100" dist="139700" dir="2700000" algn="tl" rotWithShape="0">
              <a:srgbClr val="333333">
                <a:alpha val="65000"/>
              </a:srgbClr>
            </a:outerShdw>
          </a:effectLst>
        </p:spPr>
      </p:pic>
      <p:pic>
        <p:nvPicPr>
          <p:cNvPr id="13" name="Picture 12" descr="A map of a city&#10;&#10;Description automatically generated">
            <a:extLst>
              <a:ext uri="{FF2B5EF4-FFF2-40B4-BE49-F238E27FC236}">
                <a16:creationId xmlns:a16="http://schemas.microsoft.com/office/drawing/2014/main" id="{C52EBBB4-935A-A87A-46DF-BF7CC1CE1C47}"/>
              </a:ext>
            </a:extLst>
          </p:cNvPr>
          <p:cNvPicPr>
            <a:picLocks noChangeAspect="1"/>
          </p:cNvPicPr>
          <p:nvPr/>
        </p:nvPicPr>
        <p:blipFill>
          <a:blip r:embed="rId5"/>
          <a:stretch>
            <a:fillRect/>
          </a:stretch>
        </p:blipFill>
        <p:spPr>
          <a:xfrm rot="16200000">
            <a:off x="5135989" y="1079179"/>
            <a:ext cx="2131690" cy="3852337"/>
          </a:xfrm>
          <a:prstGeom prst="rect">
            <a:avLst/>
          </a:prstGeom>
          <a:ln>
            <a:noFill/>
          </a:ln>
          <a:effectLst>
            <a:outerShdw blurRad="292100" dist="139700" dir="2700000" algn="tl" rotWithShape="0">
              <a:srgbClr val="333333">
                <a:alpha val="65000"/>
              </a:srgbClr>
            </a:outerShdw>
          </a:effectLst>
        </p:spPr>
      </p:pic>
      <p:pic>
        <p:nvPicPr>
          <p:cNvPr id="15" name="Picture 14" descr="A map of a city&#10;&#10;Description automatically generated">
            <a:extLst>
              <a:ext uri="{FF2B5EF4-FFF2-40B4-BE49-F238E27FC236}">
                <a16:creationId xmlns:a16="http://schemas.microsoft.com/office/drawing/2014/main" id="{0D8DD3EC-F1D2-CCA6-F9E8-8F55342F8981}"/>
              </a:ext>
            </a:extLst>
          </p:cNvPr>
          <p:cNvPicPr>
            <a:picLocks noChangeAspect="1"/>
          </p:cNvPicPr>
          <p:nvPr/>
        </p:nvPicPr>
        <p:blipFill>
          <a:blip r:embed="rId6"/>
          <a:stretch>
            <a:fillRect/>
          </a:stretch>
        </p:blipFill>
        <p:spPr>
          <a:xfrm>
            <a:off x="6454715" y="4904741"/>
            <a:ext cx="1415202" cy="136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 percentage by each sites. </a:t>
            </a:r>
          </a:p>
        </p:txBody>
      </p:sp>
      <p:pic>
        <p:nvPicPr>
          <p:cNvPr id="4" name="Picture 3" descr="A pie chart with text&#10;&#10;Description automatically generated">
            <a:extLst>
              <a:ext uri="{FF2B5EF4-FFF2-40B4-BE49-F238E27FC236}">
                <a16:creationId xmlns:a16="http://schemas.microsoft.com/office/drawing/2014/main" id="{01255DAF-961E-4BFA-1076-BA272A381064}"/>
              </a:ext>
            </a:extLst>
          </p:cNvPr>
          <p:cNvPicPr>
            <a:picLocks noChangeAspect="1"/>
          </p:cNvPicPr>
          <p:nvPr/>
        </p:nvPicPr>
        <p:blipFill>
          <a:blip r:embed="rId3"/>
          <a:stretch>
            <a:fillRect/>
          </a:stretch>
        </p:blipFill>
        <p:spPr>
          <a:xfrm>
            <a:off x="1853745" y="1774767"/>
            <a:ext cx="7772400" cy="33084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launch-success ratio: KSC LC-39A</a:t>
            </a:r>
          </a:p>
        </p:txBody>
      </p:sp>
      <p:pic>
        <p:nvPicPr>
          <p:cNvPr id="4" name="Picture 3" descr="A blue and red circle with white text&#10;&#10;Description automatically generated">
            <a:extLst>
              <a:ext uri="{FF2B5EF4-FFF2-40B4-BE49-F238E27FC236}">
                <a16:creationId xmlns:a16="http://schemas.microsoft.com/office/drawing/2014/main" id="{75D12702-338D-04CE-F234-1A43539336C8}"/>
              </a:ext>
            </a:extLst>
          </p:cNvPr>
          <p:cNvPicPr>
            <a:picLocks noChangeAspect="1"/>
          </p:cNvPicPr>
          <p:nvPr/>
        </p:nvPicPr>
        <p:blipFill>
          <a:blip r:embed="rId4"/>
          <a:stretch>
            <a:fillRect/>
          </a:stretch>
        </p:blipFill>
        <p:spPr>
          <a:xfrm>
            <a:off x="1987549" y="1673650"/>
            <a:ext cx="7772400" cy="4042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pic>
        <p:nvPicPr>
          <p:cNvPr id="4" name="Picture 3" descr="A graph of weight loss&#10;&#10;Description automatically generated">
            <a:extLst>
              <a:ext uri="{FF2B5EF4-FFF2-40B4-BE49-F238E27FC236}">
                <a16:creationId xmlns:a16="http://schemas.microsoft.com/office/drawing/2014/main" id="{656ED620-6956-3A6F-0D38-D05FD5AD8526}"/>
              </a:ext>
            </a:extLst>
          </p:cNvPr>
          <p:cNvPicPr>
            <a:picLocks noChangeAspect="1"/>
          </p:cNvPicPr>
          <p:nvPr/>
        </p:nvPicPr>
        <p:blipFill>
          <a:blip r:embed="rId3"/>
          <a:stretch>
            <a:fillRect/>
          </a:stretch>
        </p:blipFill>
        <p:spPr>
          <a:xfrm>
            <a:off x="309036" y="2267665"/>
            <a:ext cx="5634567" cy="3177693"/>
          </a:xfrm>
          <a:prstGeom prst="rect">
            <a:avLst/>
          </a:prstGeom>
          <a:ln>
            <a:noFill/>
          </a:ln>
          <a:effectLst>
            <a:outerShdw blurRad="292100" dist="139700" dir="2700000" algn="tl" rotWithShape="0">
              <a:srgbClr val="333333">
                <a:alpha val="65000"/>
              </a:srgbClr>
            </a:outerShdw>
          </a:effectLst>
        </p:spPr>
      </p:pic>
      <p:pic>
        <p:nvPicPr>
          <p:cNvPr id="7" name="Picture 6" descr="A graph with colored circles&#10;&#10;Description automatically generated">
            <a:extLst>
              <a:ext uri="{FF2B5EF4-FFF2-40B4-BE49-F238E27FC236}">
                <a16:creationId xmlns:a16="http://schemas.microsoft.com/office/drawing/2014/main" id="{408CE1AD-3E12-9A8E-0E59-B1341E14BD9B}"/>
              </a:ext>
            </a:extLst>
          </p:cNvPr>
          <p:cNvPicPr>
            <a:picLocks noChangeAspect="1"/>
          </p:cNvPicPr>
          <p:nvPr/>
        </p:nvPicPr>
        <p:blipFill>
          <a:blip r:embed="rId4"/>
          <a:stretch>
            <a:fillRect/>
          </a:stretch>
        </p:blipFill>
        <p:spPr>
          <a:xfrm>
            <a:off x="6180665" y="2282893"/>
            <a:ext cx="5644719" cy="3147235"/>
          </a:xfrm>
          <a:prstGeom prst="rect">
            <a:avLst/>
          </a:prstGeom>
          <a:ln>
            <a:noFill/>
          </a:ln>
          <a:effectLst>
            <a:outerShdw blurRad="292100" dist="139700" dir="2700000" algn="tl" rotWithShape="0">
              <a:srgbClr val="333333">
                <a:alpha val="65000"/>
              </a:srgbClr>
            </a:outerShdw>
          </a:effectLst>
        </p:spPr>
      </p:pic>
      <p:sp>
        <p:nvSpPr>
          <p:cNvPr id="8" name="Rounded Rectangle 7">
            <a:extLst>
              <a:ext uri="{FF2B5EF4-FFF2-40B4-BE49-F238E27FC236}">
                <a16:creationId xmlns:a16="http://schemas.microsoft.com/office/drawing/2014/main" id="{2EFE5B5D-2986-9CC9-808E-2BD74944CCB0}"/>
              </a:ext>
            </a:extLst>
          </p:cNvPr>
          <p:cNvSpPr/>
          <p:nvPr/>
        </p:nvSpPr>
        <p:spPr>
          <a:xfrm>
            <a:off x="592665" y="1371056"/>
            <a:ext cx="10143067"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Calibri" panose="020F0502020204030204" pitchFamily="34" charset="0"/>
              </a:rPr>
              <a:t>We can see that all the success rate for low weighted payload is higher than heavy weighted payload </a:t>
            </a:r>
            <a:endParaRPr lang="en-US" dirty="0">
              <a:effectLst/>
            </a:endParaRP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Rounded Rectangle 5">
            <a:extLst>
              <a:ext uri="{FF2B5EF4-FFF2-40B4-BE49-F238E27FC236}">
                <a16:creationId xmlns:a16="http://schemas.microsoft.com/office/drawing/2014/main" id="{B5F7B660-E83F-2C39-E602-52B9A51B8E8C}"/>
              </a:ext>
            </a:extLst>
          </p:cNvPr>
          <p:cNvSpPr/>
          <p:nvPr/>
        </p:nvSpPr>
        <p:spPr>
          <a:xfrm>
            <a:off x="797347" y="1596380"/>
            <a:ext cx="9300748" cy="912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As we can see, by using the code as below: we could identify that the best algorithm to be the Tree Algorithm which have the highest classification accuracy. </a:t>
            </a:r>
            <a:endParaRPr lang="en-US" dirty="0">
              <a:solidFill>
                <a:schemeClr val="bg1"/>
              </a:solidFill>
              <a:effectLst/>
            </a:endParaRPr>
          </a:p>
        </p:txBody>
      </p:sp>
      <p:pic>
        <p:nvPicPr>
          <p:cNvPr id="8" name="Picture 7">
            <a:extLst>
              <a:ext uri="{FF2B5EF4-FFF2-40B4-BE49-F238E27FC236}">
                <a16:creationId xmlns:a16="http://schemas.microsoft.com/office/drawing/2014/main" id="{D51DBD7F-51B6-5B69-58D0-3E501FFFD57D}"/>
              </a:ext>
            </a:extLst>
          </p:cNvPr>
          <p:cNvPicPr>
            <a:picLocks noChangeAspect="1"/>
          </p:cNvPicPr>
          <p:nvPr/>
        </p:nvPicPr>
        <p:blipFill>
          <a:blip r:embed="rId3"/>
          <a:stretch>
            <a:fillRect/>
          </a:stretch>
        </p:blipFill>
        <p:spPr>
          <a:xfrm>
            <a:off x="434953" y="3429000"/>
            <a:ext cx="5661047" cy="1274278"/>
          </a:xfrm>
          <a:prstGeom prst="rect">
            <a:avLst/>
          </a:prstGeom>
          <a:ln>
            <a:noFill/>
          </a:ln>
          <a:effectLst>
            <a:outerShdw blurRad="292100" dist="139700" dir="2700000" algn="tl" rotWithShape="0">
              <a:srgbClr val="333333">
                <a:alpha val="65000"/>
              </a:srgbClr>
            </a:outerShdw>
          </a:effectLst>
        </p:spPr>
      </p:pic>
      <p:sp>
        <p:nvSpPr>
          <p:cNvPr id="10" name="object 7">
            <a:extLst>
              <a:ext uri="{FF2B5EF4-FFF2-40B4-BE49-F238E27FC236}">
                <a16:creationId xmlns:a16="http://schemas.microsoft.com/office/drawing/2014/main" id="{B5D99B84-82EF-9A56-9904-E5329D0F3D4E}"/>
              </a:ext>
            </a:extLst>
          </p:cNvPr>
          <p:cNvSpPr/>
          <p:nvPr/>
        </p:nvSpPr>
        <p:spPr>
          <a:xfrm>
            <a:off x="6254247" y="2598375"/>
            <a:ext cx="5076444" cy="333756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Rounded Rectangle 1">
            <a:extLst>
              <a:ext uri="{FF2B5EF4-FFF2-40B4-BE49-F238E27FC236}">
                <a16:creationId xmlns:a16="http://schemas.microsoft.com/office/drawing/2014/main" id="{9DD6D664-CDB3-F2EC-9D2F-B1A82E6BA15F}"/>
              </a:ext>
            </a:extLst>
          </p:cNvPr>
          <p:cNvSpPr/>
          <p:nvPr/>
        </p:nvSpPr>
        <p:spPr>
          <a:xfrm>
            <a:off x="797347" y="1596380"/>
            <a:ext cx="10488264" cy="1079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 </a:t>
            </a:r>
          </a:p>
        </p:txBody>
      </p:sp>
      <p:pic>
        <p:nvPicPr>
          <p:cNvPr id="6" name="Picture 5" descr="A diagram of a graph&#10;&#10;Description automatically generated with medium confidence">
            <a:extLst>
              <a:ext uri="{FF2B5EF4-FFF2-40B4-BE49-F238E27FC236}">
                <a16:creationId xmlns:a16="http://schemas.microsoft.com/office/drawing/2014/main" id="{1804EEB2-D36E-0213-D90C-BB9E51E3BF39}"/>
              </a:ext>
            </a:extLst>
          </p:cNvPr>
          <p:cNvPicPr>
            <a:picLocks noChangeAspect="1"/>
          </p:cNvPicPr>
          <p:nvPr/>
        </p:nvPicPr>
        <p:blipFill>
          <a:blip r:embed="rId3"/>
          <a:stretch>
            <a:fillRect/>
          </a:stretch>
        </p:blipFill>
        <p:spPr>
          <a:xfrm>
            <a:off x="5756794" y="2933030"/>
            <a:ext cx="4102253" cy="3483045"/>
          </a:xfrm>
          <a:prstGeom prst="rect">
            <a:avLst/>
          </a:prstGeom>
          <a:ln>
            <a:noFill/>
          </a:ln>
          <a:effectLst>
            <a:outerShdw blurRad="292100" dist="139700" dir="2700000" algn="tl" rotWithShape="0">
              <a:srgbClr val="333333">
                <a:alpha val="65000"/>
              </a:srgbClr>
            </a:outerShdw>
          </a:effectLst>
        </p:spPr>
      </p:pic>
      <p:pic>
        <p:nvPicPr>
          <p:cNvPr id="8" name="Picture 7" descr="A diagram of positive negative values&#10;&#10;Description automatically generated">
            <a:extLst>
              <a:ext uri="{FF2B5EF4-FFF2-40B4-BE49-F238E27FC236}">
                <a16:creationId xmlns:a16="http://schemas.microsoft.com/office/drawing/2014/main" id="{C4679F60-2E81-B814-2AA4-A07D02CD40D1}"/>
              </a:ext>
            </a:extLst>
          </p:cNvPr>
          <p:cNvPicPr>
            <a:picLocks noChangeAspect="1"/>
          </p:cNvPicPr>
          <p:nvPr/>
        </p:nvPicPr>
        <p:blipFill>
          <a:blip r:embed="rId4"/>
          <a:stretch>
            <a:fillRect/>
          </a:stretch>
        </p:blipFill>
        <p:spPr>
          <a:xfrm>
            <a:off x="868467" y="3786841"/>
            <a:ext cx="2992063" cy="2439551"/>
          </a:xfrm>
          <a:prstGeom prst="rect">
            <a:avLst/>
          </a:prstGeom>
          <a:ln>
            <a:noFill/>
          </a:ln>
          <a:effectLst>
            <a:outerShdw blurRad="292100" dist="139700" dir="2700000" algn="tl" rotWithShape="0">
              <a:srgbClr val="333333">
                <a:alpha val="65000"/>
              </a:srgbClr>
            </a:outerShdw>
          </a:effectLst>
        </p:spPr>
      </p:pic>
      <p:sp>
        <p:nvSpPr>
          <p:cNvPr id="10" name="Rounded Rectangle 9">
            <a:extLst>
              <a:ext uri="{FF2B5EF4-FFF2-40B4-BE49-F238E27FC236}">
                <a16:creationId xmlns:a16="http://schemas.microsoft.com/office/drawing/2014/main" id="{219447AF-AC88-670F-0FDE-8B338606BE93}"/>
              </a:ext>
            </a:extLst>
          </p:cNvPr>
          <p:cNvSpPr/>
          <p:nvPr/>
        </p:nvSpPr>
        <p:spPr>
          <a:xfrm>
            <a:off x="869354" y="3056999"/>
            <a:ext cx="1331979" cy="501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Reference</a:t>
            </a: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063" name="Rectangle 4506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58" name="Picture 2" descr="Watch The Spectacular SpaceX Rocket Launch As Boosters Return To Earth In  Tandem">
            <a:extLst>
              <a:ext uri="{FF2B5EF4-FFF2-40B4-BE49-F238E27FC236}">
                <a16:creationId xmlns:a16="http://schemas.microsoft.com/office/drawing/2014/main" id="{29228EB6-3789-6892-340B-7F5455455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2" b="-1"/>
          <a:stretch/>
        </p:blipFill>
        <p:spPr bwMode="auto">
          <a:xfrm flipH="1">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5065" name="Rectangle 4506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sp>
        <p:nvSpPr>
          <p:cNvPr id="16" name="TextBox 15">
            <a:extLst>
              <a:ext uri="{FF2B5EF4-FFF2-40B4-BE49-F238E27FC236}">
                <a16:creationId xmlns:a16="http://schemas.microsoft.com/office/drawing/2014/main" id="{A35983CE-C2BC-F00D-5401-4F35A6C696C9}"/>
              </a:ext>
            </a:extLst>
          </p:cNvPr>
          <p:cNvSpPr txBox="1"/>
          <p:nvPr/>
        </p:nvSpPr>
        <p:spPr>
          <a:xfrm>
            <a:off x="7531610" y="2434201"/>
            <a:ext cx="3822189"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300">
                <a:effectLst/>
              </a:rPr>
              <a:t>The goal of model is to predict when Stage 1 will successfully land to save ~$100 million USD</a:t>
            </a:r>
          </a:p>
          <a:p>
            <a:pPr marL="285750" indent="-228600">
              <a:lnSpc>
                <a:spcPct val="90000"/>
              </a:lnSpc>
              <a:spcAft>
                <a:spcPts val="600"/>
              </a:spcAft>
              <a:buFont typeface="Arial" panose="020B0604020202020204" pitchFamily="34" charset="0"/>
              <a:buChar char="•"/>
            </a:pPr>
            <a:r>
              <a:rPr lang="en-US" sz="1300">
                <a:effectLst/>
              </a:rPr>
              <a:t>The Tree Classifier Algorithm is the best Machine Learning approach for this dataset. </a:t>
            </a:r>
          </a:p>
          <a:p>
            <a:pPr marL="285750" indent="-228600">
              <a:lnSpc>
                <a:spcPct val="90000"/>
              </a:lnSpc>
              <a:spcAft>
                <a:spcPts val="600"/>
              </a:spcAft>
              <a:buFont typeface="Arial" panose="020B0604020202020204" pitchFamily="34" charset="0"/>
              <a:buChar char="•"/>
            </a:pPr>
            <a:r>
              <a:rPr lang="en-US" sz="1300">
                <a:effectLst/>
              </a:rPr>
              <a:t>he low weighted payloads (which define as 4000kg and below) performed better than the heavy weighted payloads.</a:t>
            </a:r>
          </a:p>
          <a:p>
            <a:pPr marL="285750" indent="-228600">
              <a:lnSpc>
                <a:spcPct val="90000"/>
              </a:lnSpc>
              <a:spcAft>
                <a:spcPts val="600"/>
              </a:spcAft>
              <a:buFont typeface="Arial" panose="020B0604020202020204" pitchFamily="34" charset="0"/>
              <a:buChar char="•"/>
            </a:pPr>
            <a:r>
              <a:rPr lang="en-US" sz="1300">
                <a:effectLst/>
              </a:rPr>
              <a:t>Starting from the year 2013, the success rate for SpaceX launches is increased, directly proportional time in years to 2020, which it will eventually perfect the launches in the future.</a:t>
            </a:r>
          </a:p>
          <a:p>
            <a:pPr marL="285750" indent="-228600">
              <a:lnSpc>
                <a:spcPct val="90000"/>
              </a:lnSpc>
              <a:spcAft>
                <a:spcPts val="600"/>
              </a:spcAft>
              <a:buFont typeface="Arial" panose="020B0604020202020204" pitchFamily="34" charset="0"/>
              <a:buChar char="•"/>
            </a:pPr>
            <a:r>
              <a:rPr lang="en-US" sz="1300"/>
              <a:t>Created a dashboard for visualization </a:t>
            </a:r>
            <a:r>
              <a:rPr lang="en-US" sz="1300">
                <a:effectLst/>
              </a:rPr>
              <a:t>years</a:t>
            </a:r>
          </a:p>
          <a:p>
            <a:pPr marL="285750" indent="-228600">
              <a:lnSpc>
                <a:spcPct val="90000"/>
              </a:lnSpc>
              <a:spcAft>
                <a:spcPts val="600"/>
              </a:spcAft>
              <a:buFont typeface="Arial" panose="020B0604020202020204" pitchFamily="34" charset="0"/>
              <a:buChar char="•"/>
            </a:pPr>
            <a:r>
              <a:rPr lang="en-US" sz="1300">
                <a:effectLst/>
              </a:rPr>
              <a:t>SSO orbit have the most success rate; 100% and more than 1 occurrence. </a:t>
            </a:r>
          </a:p>
          <a:p>
            <a:pPr marL="285750" indent="-228600">
              <a:lnSpc>
                <a:spcPct val="90000"/>
              </a:lnSpc>
              <a:spcAft>
                <a:spcPts val="600"/>
              </a:spcAft>
              <a:buFont typeface="Arial" panose="020B0604020202020204" pitchFamily="34" charset="0"/>
              <a:buChar char="•"/>
            </a:pPr>
            <a:r>
              <a:rPr lang="en-US" sz="1300"/>
              <a:t>Created a machine learning model with an accuracy of 83%</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Skills Labs</a:t>
            </a:r>
          </a:p>
          <a:p>
            <a:pPr>
              <a:lnSpc>
                <a:spcPct val="100000"/>
              </a:lnSpc>
              <a:spcBef>
                <a:spcPts val="1400"/>
              </a:spcBef>
            </a:pPr>
            <a:r>
              <a:rPr lang="en-US" sz="2200" dirty="0">
                <a:solidFill>
                  <a:schemeClr val="accent3">
                    <a:lumMod val="25000"/>
                  </a:schemeClr>
                </a:solidFill>
                <a:latin typeface="Abadi" panose="020B0604020104020204" pitchFamily="34" charset="0"/>
              </a:rPr>
              <a:t>IBM Data Science Professional Certificate Course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y NASA's Space Launch System isn't sustainable">
            <a:extLst>
              <a:ext uri="{FF2B5EF4-FFF2-40B4-BE49-F238E27FC236}">
                <a16:creationId xmlns:a16="http://schemas.microsoft.com/office/drawing/2014/main" id="{CA9170FF-27B6-9150-ECF5-2F60005F789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9298" b="382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dirty="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rgbClr val="FFFFFF"/>
                </a:solidFill>
                <a:latin typeface="+mn-lt"/>
              </a:rPr>
              <a:t>Executive Summary</a:t>
            </a:r>
          </a:p>
          <a:p>
            <a:pPr>
              <a:spcBef>
                <a:spcPts val="1400"/>
              </a:spcBef>
              <a:buFont typeface="Arial" panose="020B0604020202020204" pitchFamily="34" charset="0"/>
              <a:buChar char="•"/>
            </a:pPr>
            <a:r>
              <a:rPr lang="en-US" sz="2400" dirty="0">
                <a:solidFill>
                  <a:srgbClr val="FFFFFF"/>
                </a:solidFill>
                <a:latin typeface="+mn-lt"/>
              </a:rPr>
              <a:t>Data collection methodology:</a:t>
            </a:r>
          </a:p>
          <a:p>
            <a:pPr lvl="1">
              <a:spcBef>
                <a:spcPts val="1400"/>
              </a:spcBef>
              <a:buFont typeface="Arial" panose="020B0604020202020204" pitchFamily="34" charset="0"/>
              <a:buChar char="•"/>
            </a:pPr>
            <a:r>
              <a:rPr lang="en-US" dirty="0">
                <a:solidFill>
                  <a:srgbClr val="FFFFFF"/>
                </a:solidFill>
                <a:latin typeface="+mn-lt"/>
              </a:rPr>
              <a:t>Describe how data was collected </a:t>
            </a:r>
          </a:p>
          <a:p>
            <a:pPr>
              <a:spcBef>
                <a:spcPts val="1400"/>
              </a:spcBef>
              <a:buFont typeface="Arial" panose="020B0604020202020204" pitchFamily="34" charset="0"/>
              <a:buChar char="•"/>
            </a:pPr>
            <a:r>
              <a:rPr lang="en-US" sz="2400" dirty="0">
                <a:solidFill>
                  <a:srgbClr val="FFFFFF"/>
                </a:solidFill>
                <a:latin typeface="+mn-lt"/>
              </a:rPr>
              <a:t>Perform data wrangling</a:t>
            </a:r>
          </a:p>
          <a:p>
            <a:pPr lvl="1">
              <a:spcBef>
                <a:spcPts val="1400"/>
              </a:spcBef>
              <a:buFont typeface="Arial" panose="020B0604020202020204" pitchFamily="34" charset="0"/>
              <a:buChar char="•"/>
            </a:pPr>
            <a:r>
              <a:rPr lang="en-US" dirty="0">
                <a:solidFill>
                  <a:srgbClr val="FFFFFF"/>
                </a:solidFill>
                <a:latin typeface="+mn-lt"/>
              </a:rPr>
              <a:t>Describe how data was processed</a:t>
            </a:r>
          </a:p>
          <a:p>
            <a:pPr>
              <a:spcBef>
                <a:spcPts val="1400"/>
              </a:spcBef>
              <a:buFont typeface="Arial" panose="020B0604020202020204" pitchFamily="34" charset="0"/>
              <a:buChar char="•"/>
            </a:pPr>
            <a:r>
              <a:rPr lang="en-US" sz="2400" dirty="0">
                <a:solidFill>
                  <a:srgbClr val="FFFFFF"/>
                </a:solidFill>
                <a:latin typeface="+mn-lt"/>
              </a:rPr>
              <a:t>Perform exploratory data analysis (EDA) using visualization and SQL</a:t>
            </a:r>
          </a:p>
          <a:p>
            <a:pPr>
              <a:spcBef>
                <a:spcPts val="1400"/>
              </a:spcBef>
              <a:buFont typeface="Arial" panose="020B0604020202020204" pitchFamily="34" charset="0"/>
              <a:buChar char="•"/>
            </a:pPr>
            <a:r>
              <a:rPr lang="en-US" sz="2400" dirty="0">
                <a:solidFill>
                  <a:srgbClr val="FFFFFF"/>
                </a:solidFill>
                <a:latin typeface="+mn-lt"/>
              </a:rPr>
              <a:t>Perform interactive visual analytics using Folium and </a:t>
            </a:r>
            <a:r>
              <a:rPr lang="en-US" sz="2400" dirty="0" err="1">
                <a:solidFill>
                  <a:srgbClr val="FFFFFF"/>
                </a:solidFill>
                <a:latin typeface="+mn-lt"/>
              </a:rPr>
              <a:t>Plotly</a:t>
            </a:r>
            <a:r>
              <a:rPr lang="en-US" sz="2400" dirty="0">
                <a:solidFill>
                  <a:srgbClr val="FFFFFF"/>
                </a:solidFill>
                <a:latin typeface="+mn-lt"/>
              </a:rPr>
              <a:t> Dash</a:t>
            </a:r>
          </a:p>
          <a:p>
            <a:pPr>
              <a:spcBef>
                <a:spcPts val="1400"/>
              </a:spcBef>
              <a:buFont typeface="Arial" panose="020B0604020202020204" pitchFamily="34" charset="0"/>
              <a:buChar char="•"/>
            </a:pPr>
            <a:r>
              <a:rPr lang="en-US" sz="2400" dirty="0">
                <a:solidFill>
                  <a:srgbClr val="FFFFFF"/>
                </a:solidFill>
                <a:latin typeface="+mn-lt"/>
              </a:rPr>
              <a:t>Perform predictive analysis using classification models</a:t>
            </a:r>
          </a:p>
          <a:p>
            <a:pPr lvl="1">
              <a:spcBef>
                <a:spcPts val="1400"/>
              </a:spcBef>
              <a:buFont typeface="Arial" panose="020B0604020202020204" pitchFamily="34" charset="0"/>
              <a:buChar char="•"/>
            </a:pPr>
            <a:r>
              <a:rPr lang="en-US" dirty="0">
                <a:solidFill>
                  <a:srgbClr val="FFFFFF"/>
                </a:solidFill>
                <a:latin typeface="+mn-lt"/>
              </a:rPr>
              <a:t>How to build, tune, evaluate classification models</a:t>
            </a:r>
          </a:p>
          <a:p>
            <a:pPr>
              <a:spcBef>
                <a:spcPts val="1400"/>
              </a:spcBef>
              <a:buFont typeface="Arial" panose="020B0604020202020204" pitchFamily="34" charset="0"/>
              <a:buChar char="•"/>
            </a:pPr>
            <a:endParaRPr lang="en-US" sz="1500" dirty="0">
              <a:solidFill>
                <a:srgbClr val="FFFFFF"/>
              </a:solidFill>
              <a:latin typeface="+mn-lt"/>
            </a:endParaRPr>
          </a:p>
          <a:p>
            <a:pPr>
              <a:spcBef>
                <a:spcPts val="1400"/>
              </a:spcBef>
              <a:buFont typeface="Arial" panose="020B0604020202020204" pitchFamily="34" charset="0"/>
              <a:buChar char="•"/>
            </a:pPr>
            <a:endParaRPr lang="en-US" sz="1500" dirty="0">
              <a:solidFill>
                <a:srgbClr val="FFFFFF"/>
              </a:solidFill>
              <a:latin typeface="+mn-lt"/>
            </a:endParaRPr>
          </a:p>
          <a:p>
            <a:pPr>
              <a:spcBef>
                <a:spcPts val="1400"/>
              </a:spcBef>
              <a:buFont typeface="Arial" panose="020B0604020202020204" pitchFamily="34" charset="0"/>
              <a:buChar char="•"/>
            </a:pPr>
            <a:endParaRPr lang="en-US" sz="1500" dirty="0">
              <a:solidFill>
                <a:srgbClr val="FFFFFF"/>
              </a:solidFill>
              <a:latin typeface="+mn-lt"/>
            </a:endParaRPr>
          </a:p>
          <a:p>
            <a:pPr>
              <a:spcBef>
                <a:spcPts val="1400"/>
              </a:spcBef>
              <a:buFont typeface="Arial" panose="020B0604020202020204" pitchFamily="34" charset="0"/>
              <a:buChar char="•"/>
            </a:pPr>
            <a:endParaRPr lang="en-US" sz="1500" dirty="0">
              <a:solidFill>
                <a:srgbClr val="FFFFFF"/>
              </a:solidFill>
              <a:latin typeface="+mn-lt"/>
            </a:endParaRPr>
          </a:p>
          <a:p>
            <a:pPr>
              <a:spcBef>
                <a:spcPts val="1400"/>
              </a:spcBef>
              <a:buFont typeface="Arial" panose="020B0604020202020204" pitchFamily="34" charset="0"/>
              <a:buChar char="•"/>
            </a:pPr>
            <a:endParaRPr lang="en-US" sz="1500" dirty="0">
              <a:solidFill>
                <a:srgbClr val="FFFFFF"/>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5534327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paceX Starship vs NASA SLS: Which Rocket Will Reach the Moon First? |  Observer">
            <a:extLst>
              <a:ext uri="{FF2B5EF4-FFF2-40B4-BE49-F238E27FC236}">
                <a16:creationId xmlns:a16="http://schemas.microsoft.com/office/drawing/2014/main" id="{509AD51F-0845-1908-6FA9-143C5A28FA3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6587" b="162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a:bodyPr>
          <a:lstStyle/>
          <a:p>
            <a:r>
              <a:rPr lang="en-US" sz="2400" dirty="0">
                <a:solidFill>
                  <a:srgbClr val="FFFFFF"/>
                </a:solidFill>
                <a:effectLst/>
              </a:rPr>
              <a:t>Data collection is the process of gathering and measuring information on targeted variables in an established system. This process enables to answer relevant questions and evaluate outcomes. As mentioned, the dataset was collected by REST API and Web Scrapping from Wikipedia </a:t>
            </a:r>
          </a:p>
          <a:p>
            <a:r>
              <a:rPr lang="en-US" sz="2400" dirty="0">
                <a:solidFill>
                  <a:srgbClr val="FFFFFF"/>
                </a:solidFill>
                <a:effectLst/>
              </a:rPr>
              <a:t>For </a:t>
            </a:r>
            <a:r>
              <a:rPr lang="en-US" sz="2400" b="1" dirty="0">
                <a:solidFill>
                  <a:srgbClr val="FFFFFF"/>
                </a:solidFill>
                <a:effectLst/>
              </a:rPr>
              <a:t>REST API</a:t>
            </a:r>
            <a:r>
              <a:rPr lang="en-US" sz="2400" dirty="0">
                <a:solidFill>
                  <a:srgbClr val="FFFFFF"/>
                </a:solidFill>
                <a:effectLst/>
              </a:rPr>
              <a:t>, started by using the </a:t>
            </a:r>
            <a:r>
              <a:rPr lang="en-US" sz="2400" b="1" dirty="0">
                <a:solidFill>
                  <a:srgbClr val="FFFFFF"/>
                </a:solidFill>
                <a:effectLst/>
              </a:rPr>
              <a:t>get request</a:t>
            </a:r>
            <a:r>
              <a:rPr lang="en-US" sz="2400" dirty="0">
                <a:solidFill>
                  <a:srgbClr val="FFFFFF"/>
                </a:solidFill>
                <a:effectLst/>
              </a:rPr>
              <a:t>. Then, decoded the response content as </a:t>
            </a:r>
            <a:r>
              <a:rPr lang="en-US" sz="2400" b="1" dirty="0">
                <a:solidFill>
                  <a:srgbClr val="FFFFFF"/>
                </a:solidFill>
                <a:effectLst/>
              </a:rPr>
              <a:t>JSON</a:t>
            </a:r>
            <a:r>
              <a:rPr lang="en-US" sz="2400" dirty="0">
                <a:solidFill>
                  <a:srgbClr val="FFFFFF"/>
                </a:solidFill>
                <a:effectLst/>
              </a:rPr>
              <a:t> and convert into a pandas </a:t>
            </a:r>
            <a:r>
              <a:rPr lang="en-US" sz="2400" dirty="0" err="1">
                <a:solidFill>
                  <a:srgbClr val="FFFFFF"/>
                </a:solidFill>
                <a:effectLst/>
              </a:rPr>
              <a:t>dataframe</a:t>
            </a:r>
            <a:r>
              <a:rPr lang="en-US" sz="2400" dirty="0">
                <a:solidFill>
                  <a:srgbClr val="FFFFFF"/>
                </a:solidFill>
                <a:effectLst/>
              </a:rPr>
              <a:t> using </a:t>
            </a:r>
            <a:r>
              <a:rPr lang="en-US" sz="2400" b="1" dirty="0" err="1">
                <a:solidFill>
                  <a:srgbClr val="FFFFFF"/>
                </a:solidFill>
                <a:effectLst/>
              </a:rPr>
              <a:t>json_normalize</a:t>
            </a:r>
            <a:r>
              <a:rPr lang="en-US" sz="2400" b="1" dirty="0">
                <a:solidFill>
                  <a:srgbClr val="FFFFFF"/>
                </a:solidFill>
                <a:effectLst/>
              </a:rPr>
              <a:t>()</a:t>
            </a:r>
            <a:r>
              <a:rPr lang="en-US" sz="2400" dirty="0">
                <a:solidFill>
                  <a:srgbClr val="FFFFFF"/>
                </a:solidFill>
                <a:effectLst/>
              </a:rPr>
              <a:t>. </a:t>
            </a:r>
          </a:p>
          <a:p>
            <a:r>
              <a:rPr lang="en-US" sz="2400" dirty="0">
                <a:solidFill>
                  <a:srgbClr val="FFFFFF"/>
                </a:solidFill>
                <a:effectLst/>
              </a:rPr>
              <a:t>Next step: cleaned the data, checked for missing values and fill with whatever needed. </a:t>
            </a:r>
          </a:p>
          <a:p>
            <a:r>
              <a:rPr lang="en-US" sz="2400" dirty="0">
                <a:solidFill>
                  <a:srgbClr val="FFFFFF"/>
                </a:solidFill>
                <a:effectLst/>
              </a:rPr>
              <a:t>For web scrapping, used </a:t>
            </a:r>
            <a:r>
              <a:rPr lang="en-US" sz="2400" b="1" dirty="0" err="1">
                <a:solidFill>
                  <a:srgbClr val="FFFFFF"/>
                </a:solidFill>
                <a:effectLst/>
              </a:rPr>
              <a:t>BeautifulSoup</a:t>
            </a:r>
            <a:r>
              <a:rPr lang="en-US" sz="2400" dirty="0">
                <a:solidFill>
                  <a:srgbClr val="FFFFFF"/>
                </a:solidFill>
                <a:effectLst/>
              </a:rPr>
              <a:t> to extract the launch records as </a:t>
            </a:r>
            <a:r>
              <a:rPr lang="en-US" sz="2400" b="1" dirty="0">
                <a:solidFill>
                  <a:srgbClr val="FFFFFF"/>
                </a:solidFill>
                <a:effectLst/>
              </a:rPr>
              <a:t>HTML</a:t>
            </a:r>
            <a:r>
              <a:rPr lang="en-US" sz="2400" dirty="0">
                <a:solidFill>
                  <a:srgbClr val="FFFFFF"/>
                </a:solidFill>
                <a:effectLst/>
              </a:rPr>
              <a:t> table, parse the table and convert it to a pandas </a:t>
            </a:r>
            <a:r>
              <a:rPr lang="en-US" sz="2400" dirty="0" err="1">
                <a:solidFill>
                  <a:srgbClr val="FFFFFF"/>
                </a:solidFill>
                <a:effectLst/>
              </a:rPr>
              <a:t>dataframe</a:t>
            </a:r>
            <a:r>
              <a:rPr lang="en-US" sz="2400" dirty="0">
                <a:solidFill>
                  <a:srgbClr val="FFFFFF"/>
                </a:solidFill>
                <a:effectLst/>
              </a:rPr>
              <a:t> for further data analysis.</a:t>
            </a:r>
          </a:p>
          <a:p>
            <a:pPr marL="0"/>
            <a:endParaRPr lang="en-US" sz="2600" dirty="0">
              <a:solidFill>
                <a:srgbClr val="FFFFFF"/>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2886658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close-up of a computer code&#10;&#10;Description automatically generated">
            <a:extLst>
              <a:ext uri="{FF2B5EF4-FFF2-40B4-BE49-F238E27FC236}">
                <a16:creationId xmlns:a16="http://schemas.microsoft.com/office/drawing/2014/main" id="{F0B419DE-088C-21C2-2617-E5B2FA83D2CF}"/>
              </a:ext>
            </a:extLst>
          </p:cNvPr>
          <p:cNvPicPr>
            <a:picLocks noChangeAspect="1"/>
          </p:cNvPicPr>
          <p:nvPr/>
        </p:nvPicPr>
        <p:blipFill>
          <a:blip r:embed="rId4"/>
          <a:stretch>
            <a:fillRect/>
          </a:stretch>
        </p:blipFill>
        <p:spPr>
          <a:xfrm>
            <a:off x="4415696" y="1575615"/>
            <a:ext cx="6180578" cy="913040"/>
          </a:xfrm>
          <a:prstGeom prst="rect">
            <a:avLst/>
          </a:prstGeom>
        </p:spPr>
      </p:pic>
      <p:pic>
        <p:nvPicPr>
          <p:cNvPr id="7" name="Picture 6">
            <a:extLst>
              <a:ext uri="{FF2B5EF4-FFF2-40B4-BE49-F238E27FC236}">
                <a16:creationId xmlns:a16="http://schemas.microsoft.com/office/drawing/2014/main" id="{710B8FA5-9F19-3846-CF3E-EBA84D2863CD}"/>
              </a:ext>
            </a:extLst>
          </p:cNvPr>
          <p:cNvPicPr>
            <a:picLocks noChangeAspect="1"/>
          </p:cNvPicPr>
          <p:nvPr/>
        </p:nvPicPr>
        <p:blipFill rotWithShape="1">
          <a:blip r:embed="rId5"/>
          <a:srcRect r="4771"/>
          <a:stretch/>
        </p:blipFill>
        <p:spPr>
          <a:xfrm>
            <a:off x="4381559" y="2807114"/>
            <a:ext cx="6705600" cy="682816"/>
          </a:xfrm>
          <a:prstGeom prst="rect">
            <a:avLst/>
          </a:prstGeom>
        </p:spPr>
      </p:pic>
      <p:pic>
        <p:nvPicPr>
          <p:cNvPr id="8" name="Picture 7">
            <a:extLst>
              <a:ext uri="{FF2B5EF4-FFF2-40B4-BE49-F238E27FC236}">
                <a16:creationId xmlns:a16="http://schemas.microsoft.com/office/drawing/2014/main" id="{49B66998-1E13-2655-FA0C-C27752AAECB1}"/>
              </a:ext>
            </a:extLst>
          </p:cNvPr>
          <p:cNvPicPr>
            <a:picLocks noChangeAspect="1"/>
          </p:cNvPicPr>
          <p:nvPr/>
        </p:nvPicPr>
        <p:blipFill>
          <a:blip r:embed="rId6"/>
          <a:stretch>
            <a:fillRect/>
          </a:stretch>
        </p:blipFill>
        <p:spPr>
          <a:xfrm>
            <a:off x="4381559" y="3682872"/>
            <a:ext cx="7772400" cy="2550318"/>
          </a:xfrm>
          <a:prstGeom prst="rect">
            <a:avLst/>
          </a:prstGeom>
        </p:spPr>
      </p:pic>
      <p:sp>
        <p:nvSpPr>
          <p:cNvPr id="9" name="Rounded Rectangle 8">
            <a:extLst>
              <a:ext uri="{FF2B5EF4-FFF2-40B4-BE49-F238E27FC236}">
                <a16:creationId xmlns:a16="http://schemas.microsoft.com/office/drawing/2014/main" id="{60521289-4853-D48C-6382-EB783342FAE0}"/>
              </a:ext>
            </a:extLst>
          </p:cNvPr>
          <p:cNvSpPr/>
          <p:nvPr/>
        </p:nvSpPr>
        <p:spPr>
          <a:xfrm>
            <a:off x="436379" y="1621486"/>
            <a:ext cx="3227232" cy="816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Get request for rocket launch data using API </a:t>
            </a:r>
            <a:endParaRPr lang="en-US" dirty="0">
              <a:effectLst/>
            </a:endParaRPr>
          </a:p>
        </p:txBody>
      </p:sp>
      <p:sp>
        <p:nvSpPr>
          <p:cNvPr id="11" name="Rounded Rectangle 10">
            <a:extLst>
              <a:ext uri="{FF2B5EF4-FFF2-40B4-BE49-F238E27FC236}">
                <a16:creationId xmlns:a16="http://schemas.microsoft.com/office/drawing/2014/main" id="{1FCD54FD-2EF7-80E9-E055-06EBFEC665FC}"/>
              </a:ext>
            </a:extLst>
          </p:cNvPr>
          <p:cNvSpPr/>
          <p:nvPr/>
        </p:nvSpPr>
        <p:spPr>
          <a:xfrm>
            <a:off x="436379" y="2627710"/>
            <a:ext cx="3227232" cy="1025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Use </a:t>
            </a:r>
            <a:r>
              <a:rPr lang="en-US" sz="1800" b="1" dirty="0" err="1">
                <a:solidFill>
                  <a:srgbClr val="FFFFFF"/>
                </a:solidFill>
                <a:effectLst/>
                <a:latin typeface="Calibri" panose="020F0502020204030204" pitchFamily="34" charset="0"/>
              </a:rPr>
              <a:t>json_norm</a:t>
            </a:r>
            <a:r>
              <a:rPr lang="en-US" sz="1800" dirty="0" err="1">
                <a:solidFill>
                  <a:srgbClr val="FFFFFF"/>
                </a:solidFill>
                <a:effectLst/>
                <a:latin typeface="Calibri" panose="020F0502020204030204" pitchFamily="34" charset="0"/>
              </a:rPr>
              <a:t>alize</a:t>
            </a:r>
            <a:r>
              <a:rPr lang="en-US" sz="1800" dirty="0">
                <a:solidFill>
                  <a:srgbClr val="FFFFFF"/>
                </a:solidFill>
                <a:effectLst/>
                <a:latin typeface="Calibri" panose="020F0502020204030204" pitchFamily="34" charset="0"/>
              </a:rPr>
              <a:t> method to convert </a:t>
            </a:r>
            <a:r>
              <a:rPr lang="en-US" sz="1800" b="1" dirty="0" err="1">
                <a:solidFill>
                  <a:srgbClr val="FFFFFF"/>
                </a:solidFill>
                <a:effectLst/>
                <a:latin typeface="Calibri" panose="020F0502020204030204" pitchFamily="34" charset="0"/>
              </a:rPr>
              <a:t>json</a:t>
            </a:r>
            <a:r>
              <a:rPr lang="en-US" sz="1800" dirty="0">
                <a:solidFill>
                  <a:srgbClr val="FFFFFF"/>
                </a:solidFill>
                <a:effectLst/>
                <a:latin typeface="Calibri" panose="020F0502020204030204" pitchFamily="34" charset="0"/>
              </a:rPr>
              <a:t> result to </a:t>
            </a:r>
            <a:r>
              <a:rPr lang="en-US" sz="1800" b="1" dirty="0" err="1">
                <a:solidFill>
                  <a:srgbClr val="FFFFFF"/>
                </a:solidFill>
                <a:effectLst/>
                <a:latin typeface="Calibri" panose="020F0502020204030204" pitchFamily="34" charset="0"/>
              </a:rPr>
              <a:t>dataframe</a:t>
            </a:r>
            <a:r>
              <a:rPr lang="en-US" sz="1800" dirty="0">
                <a:solidFill>
                  <a:srgbClr val="FFFFFF"/>
                </a:solidFill>
                <a:effectLst/>
                <a:latin typeface="Calibri" panose="020F0502020204030204" pitchFamily="34" charset="0"/>
              </a:rPr>
              <a:t> </a:t>
            </a:r>
            <a:endParaRPr lang="en-US" dirty="0">
              <a:effectLst/>
            </a:endParaRPr>
          </a:p>
        </p:txBody>
      </p:sp>
      <p:sp>
        <p:nvSpPr>
          <p:cNvPr id="12" name="Rounded Rectangle 11">
            <a:extLst>
              <a:ext uri="{FF2B5EF4-FFF2-40B4-BE49-F238E27FC236}">
                <a16:creationId xmlns:a16="http://schemas.microsoft.com/office/drawing/2014/main" id="{38632F04-445E-7385-85AA-A6306F67AE2A}"/>
              </a:ext>
            </a:extLst>
          </p:cNvPr>
          <p:cNvSpPr/>
          <p:nvPr/>
        </p:nvSpPr>
        <p:spPr>
          <a:xfrm>
            <a:off x="436379" y="4542331"/>
            <a:ext cx="3227232" cy="816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Performed data cleaning and filling the missing value </a:t>
            </a:r>
            <a:endParaRPr lang="en-US" dirty="0">
              <a:effectLst/>
            </a:endParaRPr>
          </a:p>
        </p:txBody>
      </p:sp>
      <p:cxnSp>
        <p:nvCxnSpPr>
          <p:cNvPr id="14" name="Straight Arrow Connector 13">
            <a:extLst>
              <a:ext uri="{FF2B5EF4-FFF2-40B4-BE49-F238E27FC236}">
                <a16:creationId xmlns:a16="http://schemas.microsoft.com/office/drawing/2014/main" id="{A121EBA4-AE45-AB44-3F1D-261D1AEB9777}"/>
              </a:ext>
            </a:extLst>
          </p:cNvPr>
          <p:cNvCxnSpPr>
            <a:stCxn id="9" idx="3"/>
            <a:endCxn id="2" idx="1"/>
          </p:cNvCxnSpPr>
          <p:nvPr/>
        </p:nvCxnSpPr>
        <p:spPr>
          <a:xfrm>
            <a:off x="3663611" y="2029791"/>
            <a:ext cx="752085" cy="2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89D28EB-23B9-D375-FD50-1DE325B8EB03}"/>
              </a:ext>
            </a:extLst>
          </p:cNvPr>
          <p:cNvCxnSpPr>
            <a:cxnSpLocks/>
            <a:stCxn id="11" idx="3"/>
            <a:endCxn id="7" idx="1"/>
          </p:cNvCxnSpPr>
          <p:nvPr/>
        </p:nvCxnSpPr>
        <p:spPr>
          <a:xfrm>
            <a:off x="3663611" y="3140542"/>
            <a:ext cx="717948" cy="7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5EC2776-398B-8A9A-92CC-7C45A0F4132C}"/>
              </a:ext>
            </a:extLst>
          </p:cNvPr>
          <p:cNvCxnSpPr>
            <a:cxnSpLocks/>
            <a:stCxn id="12" idx="3"/>
            <a:endCxn id="8" idx="1"/>
          </p:cNvCxnSpPr>
          <p:nvPr/>
        </p:nvCxnSpPr>
        <p:spPr>
          <a:xfrm>
            <a:off x="3663611" y="4950636"/>
            <a:ext cx="717948" cy="7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CA8C847-0BD7-D346-1546-90A8B1D1E08B}"/>
              </a:ext>
            </a:extLst>
          </p:cNvPr>
          <p:cNvSpPr txBox="1"/>
          <p:nvPr/>
        </p:nvSpPr>
        <p:spPr>
          <a:xfrm>
            <a:off x="561668" y="5780880"/>
            <a:ext cx="2915561" cy="646331"/>
          </a:xfrm>
          <a:prstGeom prst="rect">
            <a:avLst/>
          </a:prstGeom>
          <a:noFill/>
        </p:spPr>
        <p:txBody>
          <a:bodyPr wrap="square" rtlCol="0">
            <a:spAutoFit/>
          </a:bodyPr>
          <a:lstStyle/>
          <a:p>
            <a:r>
              <a:rPr lang="en-MX" dirty="0"/>
              <a:t>Notebook:</a:t>
            </a:r>
          </a:p>
          <a:p>
            <a:r>
              <a:rPr lang="en-MX" dirty="0"/>
              <a:t>PONER LINK</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6" name="Picture 15">
            <a:extLst>
              <a:ext uri="{FF2B5EF4-FFF2-40B4-BE49-F238E27FC236}">
                <a16:creationId xmlns:a16="http://schemas.microsoft.com/office/drawing/2014/main" id="{9A35F5CA-FE41-6F23-92FC-E945797C0C58}"/>
              </a:ext>
            </a:extLst>
          </p:cNvPr>
          <p:cNvPicPr>
            <a:picLocks noChangeAspect="1"/>
          </p:cNvPicPr>
          <p:nvPr/>
        </p:nvPicPr>
        <p:blipFill>
          <a:blip r:embed="rId5"/>
          <a:stretch>
            <a:fillRect/>
          </a:stretch>
        </p:blipFill>
        <p:spPr>
          <a:xfrm>
            <a:off x="4394965" y="1392499"/>
            <a:ext cx="6890646" cy="781711"/>
          </a:xfrm>
          <a:prstGeom prst="rect">
            <a:avLst/>
          </a:prstGeom>
        </p:spPr>
      </p:pic>
      <p:pic>
        <p:nvPicPr>
          <p:cNvPr id="18" name="Picture 17">
            <a:extLst>
              <a:ext uri="{FF2B5EF4-FFF2-40B4-BE49-F238E27FC236}">
                <a16:creationId xmlns:a16="http://schemas.microsoft.com/office/drawing/2014/main" id="{2B51FE8A-351D-C025-DF2F-CBFD2CB5635E}"/>
              </a:ext>
            </a:extLst>
          </p:cNvPr>
          <p:cNvPicPr>
            <a:picLocks noChangeAspect="1"/>
          </p:cNvPicPr>
          <p:nvPr/>
        </p:nvPicPr>
        <p:blipFill>
          <a:blip r:embed="rId6"/>
          <a:stretch>
            <a:fillRect/>
          </a:stretch>
        </p:blipFill>
        <p:spPr>
          <a:xfrm>
            <a:off x="4381559" y="2262694"/>
            <a:ext cx="7772400" cy="653235"/>
          </a:xfrm>
          <a:prstGeom prst="rect">
            <a:avLst/>
          </a:prstGeom>
        </p:spPr>
      </p:pic>
      <p:pic>
        <p:nvPicPr>
          <p:cNvPr id="20" name="Picture 19" descr="A screen shot of a computer&#10;&#10;Description automatically generated">
            <a:extLst>
              <a:ext uri="{FF2B5EF4-FFF2-40B4-BE49-F238E27FC236}">
                <a16:creationId xmlns:a16="http://schemas.microsoft.com/office/drawing/2014/main" id="{9613214F-C24B-47A7-0E24-AFD29CF1EA13}"/>
              </a:ext>
            </a:extLst>
          </p:cNvPr>
          <p:cNvPicPr>
            <a:picLocks noChangeAspect="1"/>
          </p:cNvPicPr>
          <p:nvPr/>
        </p:nvPicPr>
        <p:blipFill rotWithShape="1">
          <a:blip r:embed="rId7"/>
          <a:srcRect b="6616"/>
          <a:stretch/>
        </p:blipFill>
        <p:spPr>
          <a:xfrm>
            <a:off x="4381559" y="3004413"/>
            <a:ext cx="7772400" cy="3653325"/>
          </a:xfrm>
          <a:prstGeom prst="rect">
            <a:avLst/>
          </a:prstGeom>
        </p:spPr>
      </p:pic>
      <p:sp>
        <p:nvSpPr>
          <p:cNvPr id="21" name="Rounded Rectangle 20">
            <a:extLst>
              <a:ext uri="{FF2B5EF4-FFF2-40B4-BE49-F238E27FC236}">
                <a16:creationId xmlns:a16="http://schemas.microsoft.com/office/drawing/2014/main" id="{D626409D-BAF6-B62A-D281-8E82BBC7ADA7}"/>
              </a:ext>
            </a:extLst>
          </p:cNvPr>
          <p:cNvSpPr/>
          <p:nvPr/>
        </p:nvSpPr>
        <p:spPr>
          <a:xfrm>
            <a:off x="249997" y="1412587"/>
            <a:ext cx="3227232" cy="741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err="1">
                <a:solidFill>
                  <a:srgbClr val="FFFFFF"/>
                </a:solidFill>
                <a:effectLst/>
                <a:latin typeface="Calibri" panose="020F0502020204030204" pitchFamily="34" charset="0"/>
              </a:rPr>
              <a:t>Reuest</a:t>
            </a:r>
            <a:r>
              <a:rPr lang="en-US" sz="1800" dirty="0">
                <a:solidFill>
                  <a:srgbClr val="FFFFFF"/>
                </a:solidFill>
                <a:effectLst/>
                <a:latin typeface="Calibri" panose="020F0502020204030204" pitchFamily="34" charset="0"/>
              </a:rPr>
              <a:t> the Falcon9 Launch Wiki page from </a:t>
            </a:r>
            <a:r>
              <a:rPr lang="en-US" sz="1800" dirty="0" err="1">
                <a:solidFill>
                  <a:srgbClr val="FFFFFF"/>
                </a:solidFill>
                <a:effectLst/>
                <a:latin typeface="Calibri" panose="020F0502020204030204" pitchFamily="34" charset="0"/>
              </a:rPr>
              <a:t>url</a:t>
            </a:r>
            <a:r>
              <a:rPr lang="en-US" sz="1800" dirty="0">
                <a:solidFill>
                  <a:srgbClr val="FFFFFF"/>
                </a:solidFill>
                <a:effectLst/>
                <a:latin typeface="Calibri" panose="020F0502020204030204" pitchFamily="34" charset="0"/>
              </a:rPr>
              <a:t> </a:t>
            </a:r>
            <a:endParaRPr lang="en-US" dirty="0">
              <a:effectLst/>
            </a:endParaRPr>
          </a:p>
        </p:txBody>
      </p:sp>
      <p:sp>
        <p:nvSpPr>
          <p:cNvPr id="22" name="Rounded Rectangle 21">
            <a:extLst>
              <a:ext uri="{FF2B5EF4-FFF2-40B4-BE49-F238E27FC236}">
                <a16:creationId xmlns:a16="http://schemas.microsoft.com/office/drawing/2014/main" id="{455F7ABF-E9B9-57F7-B826-CAC18A7026CE}"/>
              </a:ext>
            </a:extLst>
          </p:cNvPr>
          <p:cNvSpPr/>
          <p:nvPr/>
        </p:nvSpPr>
        <p:spPr>
          <a:xfrm>
            <a:off x="249997" y="2198175"/>
            <a:ext cx="3227232" cy="76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Create a </a:t>
            </a:r>
            <a:r>
              <a:rPr lang="en-US" sz="1800" dirty="0" err="1">
                <a:solidFill>
                  <a:srgbClr val="FFFFFF"/>
                </a:solidFill>
                <a:effectLst/>
                <a:latin typeface="Calibri" panose="020F0502020204030204" pitchFamily="34" charset="0"/>
              </a:rPr>
              <a:t>BeautifulSoup</a:t>
            </a:r>
            <a:r>
              <a:rPr lang="en-US" sz="1800" dirty="0">
                <a:solidFill>
                  <a:srgbClr val="FFFFFF"/>
                </a:solidFill>
                <a:effectLst/>
                <a:latin typeface="Calibri" panose="020F0502020204030204" pitchFamily="34" charset="0"/>
              </a:rPr>
              <a:t> from the HTML response </a:t>
            </a:r>
            <a:endParaRPr lang="en-US" dirty="0">
              <a:effectLst/>
            </a:endParaRPr>
          </a:p>
        </p:txBody>
      </p:sp>
      <p:sp>
        <p:nvSpPr>
          <p:cNvPr id="23" name="Rounded Rectangle 22">
            <a:extLst>
              <a:ext uri="{FF2B5EF4-FFF2-40B4-BE49-F238E27FC236}">
                <a16:creationId xmlns:a16="http://schemas.microsoft.com/office/drawing/2014/main" id="{52FD06F9-D05D-1557-2239-F77746331F63}"/>
              </a:ext>
            </a:extLst>
          </p:cNvPr>
          <p:cNvSpPr/>
          <p:nvPr/>
        </p:nvSpPr>
        <p:spPr>
          <a:xfrm>
            <a:off x="259265" y="4422770"/>
            <a:ext cx="3227232" cy="816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Extract all column/variable names from the HTML header </a:t>
            </a:r>
            <a:endParaRPr lang="en-US" dirty="0">
              <a:effectLst/>
            </a:endParaRPr>
          </a:p>
        </p:txBody>
      </p:sp>
      <p:cxnSp>
        <p:nvCxnSpPr>
          <p:cNvPr id="24" name="Straight Arrow Connector 23">
            <a:extLst>
              <a:ext uri="{FF2B5EF4-FFF2-40B4-BE49-F238E27FC236}">
                <a16:creationId xmlns:a16="http://schemas.microsoft.com/office/drawing/2014/main" id="{2347356C-83FA-D394-A991-6403BF79E9B8}"/>
              </a:ext>
            </a:extLst>
          </p:cNvPr>
          <p:cNvCxnSpPr>
            <a:cxnSpLocks/>
            <a:stCxn id="21" idx="3"/>
            <a:endCxn id="16" idx="1"/>
          </p:cNvCxnSpPr>
          <p:nvPr/>
        </p:nvCxnSpPr>
        <p:spPr>
          <a:xfrm>
            <a:off x="3477229" y="1783355"/>
            <a:ext cx="917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41E29C-F537-7DF7-2130-E8DC84FFCEB3}"/>
              </a:ext>
            </a:extLst>
          </p:cNvPr>
          <p:cNvCxnSpPr>
            <a:cxnSpLocks/>
            <a:stCxn id="22" idx="3"/>
            <a:endCxn id="18" idx="1"/>
          </p:cNvCxnSpPr>
          <p:nvPr/>
        </p:nvCxnSpPr>
        <p:spPr>
          <a:xfrm>
            <a:off x="3477229" y="2583044"/>
            <a:ext cx="904330" cy="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6C57F6-FA2E-697A-AE37-81D53DEDB424}"/>
              </a:ext>
            </a:extLst>
          </p:cNvPr>
          <p:cNvCxnSpPr>
            <a:cxnSpLocks/>
            <a:stCxn id="23" idx="3"/>
            <a:endCxn id="20" idx="1"/>
          </p:cNvCxnSpPr>
          <p:nvPr/>
        </p:nvCxnSpPr>
        <p:spPr>
          <a:xfrm>
            <a:off x="3486497" y="4831075"/>
            <a:ext cx="8950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6248FF-5F16-0657-E412-47C0C39DFFB9}"/>
              </a:ext>
            </a:extLst>
          </p:cNvPr>
          <p:cNvSpPr txBox="1"/>
          <p:nvPr/>
        </p:nvSpPr>
        <p:spPr>
          <a:xfrm>
            <a:off x="561668" y="5780880"/>
            <a:ext cx="2915561" cy="646331"/>
          </a:xfrm>
          <a:prstGeom prst="rect">
            <a:avLst/>
          </a:prstGeom>
          <a:noFill/>
        </p:spPr>
        <p:txBody>
          <a:bodyPr wrap="square" rtlCol="0">
            <a:spAutoFit/>
          </a:bodyPr>
          <a:lstStyle/>
          <a:p>
            <a:r>
              <a:rPr lang="en-MX" dirty="0"/>
              <a:t>Notebook:</a:t>
            </a:r>
          </a:p>
          <a:p>
            <a:r>
              <a:rPr lang="en-MX" dirty="0"/>
              <a:t>PONER LINK</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416</TotalTime>
  <Words>2387</Words>
  <Application>Microsoft Macintosh PowerPoint</Application>
  <PresentationFormat>Widescreen</PresentationFormat>
  <Paragraphs>280</Paragraphs>
  <Slides>51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ArialMT</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M033236 MILLAN EMILIA</cp:lastModifiedBy>
  <cp:revision>207</cp:revision>
  <dcterms:created xsi:type="dcterms:W3CDTF">2021-04-29T18:58:34Z</dcterms:created>
  <dcterms:modified xsi:type="dcterms:W3CDTF">2024-01-14T02:51:48Z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